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562" r:id="rId3"/>
    <p:sldId id="531" r:id="rId4"/>
    <p:sldId id="257" r:id="rId5"/>
    <p:sldId id="565" r:id="rId6"/>
    <p:sldId id="342" r:id="rId7"/>
    <p:sldId id="359" r:id="rId8"/>
    <p:sldId id="258" r:id="rId9"/>
    <p:sldId id="345" r:id="rId10"/>
    <p:sldId id="348" r:id="rId11"/>
    <p:sldId id="349" r:id="rId12"/>
    <p:sldId id="347" r:id="rId13"/>
    <p:sldId id="259" r:id="rId14"/>
    <p:sldId id="354" r:id="rId15"/>
    <p:sldId id="566" r:id="rId16"/>
    <p:sldId id="612" r:id="rId17"/>
    <p:sldId id="606" r:id="rId18"/>
    <p:sldId id="607" r:id="rId19"/>
    <p:sldId id="609" r:id="rId20"/>
    <p:sldId id="620" r:id="rId21"/>
    <p:sldId id="623" r:id="rId22"/>
    <p:sldId id="369" r:id="rId23"/>
    <p:sldId id="568" r:id="rId24"/>
    <p:sldId id="610" r:id="rId25"/>
    <p:sldId id="625" r:id="rId26"/>
    <p:sldId id="624" r:id="rId27"/>
    <p:sldId id="405" r:id="rId28"/>
    <p:sldId id="340" r:id="rId29"/>
    <p:sldId id="400" r:id="rId30"/>
    <p:sldId id="285" r:id="rId31"/>
    <p:sldId id="391" r:id="rId32"/>
    <p:sldId id="393" r:id="rId33"/>
    <p:sldId id="392" r:id="rId34"/>
    <p:sldId id="388" r:id="rId35"/>
    <p:sldId id="310" r:id="rId36"/>
    <p:sldId id="567" r:id="rId37"/>
    <p:sldId id="626" r:id="rId38"/>
    <p:sldId id="573" r:id="rId39"/>
    <p:sldId id="569" r:id="rId40"/>
    <p:sldId id="570" r:id="rId41"/>
    <p:sldId id="571" r:id="rId42"/>
    <p:sldId id="57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1" autoAdjust="0"/>
    <p:restoredTop sz="94660"/>
  </p:normalViewPr>
  <p:slideViewPr>
    <p:cSldViewPr snapToGrid="0">
      <p:cViewPr varScale="1">
        <p:scale>
          <a:sx n="114" d="100"/>
          <a:sy n="114" d="100"/>
        </p:scale>
        <p:origin x="234" y="84"/>
      </p:cViewPr>
      <p:guideLst/>
    </p:cSldViewPr>
  </p:slideViewPr>
  <p:notesTextViewPr>
    <p:cViewPr>
      <p:scale>
        <a:sx n="1" d="1"/>
        <a:sy n="1" d="1"/>
      </p:scale>
      <p:origin x="0" y="0"/>
    </p:cViewPr>
  </p:notesTextViewPr>
  <p:sorterViewPr>
    <p:cViewPr>
      <p:scale>
        <a:sx n="60" d="100"/>
        <a:sy n="60" d="100"/>
      </p:scale>
      <p:origin x="0" y="-12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E1F04-ACA4-4DAD-B9D8-3CB419599D58}" type="doc">
      <dgm:prSet loTypeId="urn:microsoft.com/office/officeart/2005/8/layout/vProcess5" loCatId="process" qsTypeId="urn:microsoft.com/office/officeart/2005/8/quickstyle/simple2" qsCatId="simple" csTypeId="urn:microsoft.com/office/officeart/2005/8/colors/colorful4" csCatId="colorful" phldr="1"/>
      <dgm:spPr/>
      <dgm:t>
        <a:bodyPr/>
        <a:lstStyle/>
        <a:p>
          <a:endParaRPr lang="en-US"/>
        </a:p>
      </dgm:t>
    </dgm:pt>
    <dgm:pt modelId="{B7A68BD8-E23A-444B-8F3E-6AD226502108}">
      <dgm:prSet custT="1"/>
      <dgm:spPr/>
      <dgm:t>
        <a:bodyPr/>
        <a:lstStyle/>
        <a:p>
          <a:r>
            <a:rPr lang="en-US" sz="2000" b="1" dirty="0"/>
            <a:t>We are involved in a civil rights movement for people with disabilities </a:t>
          </a:r>
        </a:p>
      </dgm:t>
    </dgm:pt>
    <dgm:pt modelId="{26F0E7D4-18DA-47BB-AE33-638E5F688D74}" type="parTrans" cxnId="{449E4F84-1341-4B4F-A759-0977E2D4EAD2}">
      <dgm:prSet/>
      <dgm:spPr/>
      <dgm:t>
        <a:bodyPr/>
        <a:lstStyle/>
        <a:p>
          <a:endParaRPr lang="en-US"/>
        </a:p>
      </dgm:t>
    </dgm:pt>
    <dgm:pt modelId="{95D8369D-AB49-4A4D-80AE-744F5C5E606E}" type="sibTrans" cxnId="{449E4F84-1341-4B4F-A759-0977E2D4EAD2}">
      <dgm:prSet/>
      <dgm:spPr/>
      <dgm:t>
        <a:bodyPr/>
        <a:lstStyle/>
        <a:p>
          <a:endParaRPr lang="en-US"/>
        </a:p>
      </dgm:t>
    </dgm:pt>
    <dgm:pt modelId="{73FD73AB-6C4C-4FA2-8CF2-ACAC33BC7555}">
      <dgm:prSet custT="1"/>
      <dgm:spPr>
        <a:solidFill>
          <a:schemeClr val="accent5"/>
        </a:solidFill>
      </dgm:spPr>
      <dgm:t>
        <a:bodyPr/>
        <a:lstStyle/>
        <a:p>
          <a:r>
            <a:rPr lang="en-US" sz="2000" b="1" dirty="0"/>
            <a:t>Civil rights laws, like ADA, often precede cultural change </a:t>
          </a:r>
        </a:p>
      </dgm:t>
    </dgm:pt>
    <dgm:pt modelId="{464566AE-0682-4086-9FB0-4C3C0FCDF4F5}" type="parTrans" cxnId="{55F8E006-2110-4850-AE25-CFA9CC05AFFA}">
      <dgm:prSet/>
      <dgm:spPr/>
      <dgm:t>
        <a:bodyPr/>
        <a:lstStyle/>
        <a:p>
          <a:endParaRPr lang="en-US"/>
        </a:p>
      </dgm:t>
    </dgm:pt>
    <dgm:pt modelId="{F15A18E4-AD99-4631-ACC7-ECEF8C79598B}" type="sibTrans" cxnId="{55F8E006-2110-4850-AE25-CFA9CC05AFFA}">
      <dgm:prSet/>
      <dgm:spPr/>
      <dgm:t>
        <a:bodyPr/>
        <a:lstStyle/>
        <a:p>
          <a:endParaRPr lang="en-US"/>
        </a:p>
      </dgm:t>
    </dgm:pt>
    <dgm:pt modelId="{1DA8867D-4097-4403-9729-F82C45713EF4}">
      <dgm:prSet custT="1"/>
      <dgm:spPr>
        <a:solidFill>
          <a:schemeClr val="accent6">
            <a:lumMod val="75000"/>
          </a:schemeClr>
        </a:solidFill>
      </dgm:spPr>
      <dgm:t>
        <a:bodyPr/>
        <a:lstStyle/>
        <a:p>
          <a:r>
            <a:rPr lang="en-US" sz="2000" b="1" dirty="0"/>
            <a:t>Cultural change occurs slowly and begins with changes in entrenched perceptions </a:t>
          </a:r>
        </a:p>
      </dgm:t>
    </dgm:pt>
    <dgm:pt modelId="{D80EC8BC-39FA-4F43-802D-8549BBF6A0F1}" type="parTrans" cxnId="{BD116324-063F-4BD8-8875-4866920C5AFE}">
      <dgm:prSet/>
      <dgm:spPr/>
      <dgm:t>
        <a:bodyPr/>
        <a:lstStyle/>
        <a:p>
          <a:endParaRPr lang="en-US"/>
        </a:p>
      </dgm:t>
    </dgm:pt>
    <dgm:pt modelId="{27CEB4C4-7B43-4C25-A77D-AFACD43C549F}" type="sibTrans" cxnId="{BD116324-063F-4BD8-8875-4866920C5AFE}">
      <dgm:prSet/>
      <dgm:spPr/>
      <dgm:t>
        <a:bodyPr/>
        <a:lstStyle/>
        <a:p>
          <a:endParaRPr lang="en-US"/>
        </a:p>
      </dgm:t>
    </dgm:pt>
    <dgm:pt modelId="{F542AE02-CFBC-40CA-8B3B-F791D3CCA003}">
      <dgm:prSet/>
      <dgm:spPr>
        <a:solidFill>
          <a:schemeClr val="accent2">
            <a:lumMod val="75000"/>
          </a:schemeClr>
        </a:solidFill>
      </dgm:spPr>
      <dgm:t>
        <a:bodyPr/>
        <a:lstStyle/>
        <a:p>
          <a:r>
            <a:rPr lang="en-US" b="1" dirty="0"/>
            <a:t>Changes in perception occur with changes in experience or observation</a:t>
          </a:r>
        </a:p>
      </dgm:t>
    </dgm:pt>
    <dgm:pt modelId="{C5FCC55B-6473-490A-9394-8F1DB35D2B9A}" type="parTrans" cxnId="{47B66221-1EC0-43B1-97D0-6E23CB66BE38}">
      <dgm:prSet/>
      <dgm:spPr/>
      <dgm:t>
        <a:bodyPr/>
        <a:lstStyle/>
        <a:p>
          <a:endParaRPr lang="en-US"/>
        </a:p>
      </dgm:t>
    </dgm:pt>
    <dgm:pt modelId="{9C2101B5-3EF4-4DEC-9018-FB241FAA702B}" type="sibTrans" cxnId="{47B66221-1EC0-43B1-97D0-6E23CB66BE38}">
      <dgm:prSet/>
      <dgm:spPr/>
      <dgm:t>
        <a:bodyPr/>
        <a:lstStyle/>
        <a:p>
          <a:endParaRPr lang="en-US"/>
        </a:p>
      </dgm:t>
    </dgm:pt>
    <dgm:pt modelId="{966B6FF1-5819-4B89-92B9-C42A1FC43FA7}">
      <dgm:prSet custT="1"/>
      <dgm:spPr/>
      <dgm:t>
        <a:bodyPr/>
        <a:lstStyle/>
        <a:p>
          <a:r>
            <a:rPr lang="en-US" sz="2000" b="1" dirty="0"/>
            <a:t>Staff are in a great position to effect those changes in perception through their behavior and advocacy</a:t>
          </a:r>
        </a:p>
      </dgm:t>
    </dgm:pt>
    <dgm:pt modelId="{BE4A022F-CD33-4E65-B9F7-C08A71D22D8F}" type="parTrans" cxnId="{2B9F8288-7A1F-498B-A09F-6EF48A87577B}">
      <dgm:prSet/>
      <dgm:spPr/>
      <dgm:t>
        <a:bodyPr/>
        <a:lstStyle/>
        <a:p>
          <a:endParaRPr lang="en-US"/>
        </a:p>
      </dgm:t>
    </dgm:pt>
    <dgm:pt modelId="{6F352BAB-E57C-455C-896E-25B354B4C00C}" type="sibTrans" cxnId="{2B9F8288-7A1F-498B-A09F-6EF48A87577B}">
      <dgm:prSet/>
      <dgm:spPr/>
      <dgm:t>
        <a:bodyPr/>
        <a:lstStyle/>
        <a:p>
          <a:endParaRPr lang="en-US"/>
        </a:p>
      </dgm:t>
    </dgm:pt>
    <dgm:pt modelId="{9EDBDB7A-AB2F-409B-A98A-24A458877D56}" type="pres">
      <dgm:prSet presAssocID="{4C7E1F04-ACA4-4DAD-B9D8-3CB419599D58}" presName="outerComposite" presStyleCnt="0">
        <dgm:presLayoutVars>
          <dgm:chMax val="5"/>
          <dgm:dir/>
          <dgm:resizeHandles val="exact"/>
        </dgm:presLayoutVars>
      </dgm:prSet>
      <dgm:spPr/>
    </dgm:pt>
    <dgm:pt modelId="{A097EDB2-A943-4873-8968-7D4A6A9C169B}" type="pres">
      <dgm:prSet presAssocID="{4C7E1F04-ACA4-4DAD-B9D8-3CB419599D58}" presName="dummyMaxCanvas" presStyleCnt="0">
        <dgm:presLayoutVars/>
      </dgm:prSet>
      <dgm:spPr/>
    </dgm:pt>
    <dgm:pt modelId="{8A3DFB19-B3FB-499E-B6CA-60CFA1C7F0AE}" type="pres">
      <dgm:prSet presAssocID="{4C7E1F04-ACA4-4DAD-B9D8-3CB419599D58}" presName="FiveNodes_1" presStyleLbl="node1" presStyleIdx="0" presStyleCnt="5" custLinFactNeighborY="5555">
        <dgm:presLayoutVars>
          <dgm:bulletEnabled val="1"/>
        </dgm:presLayoutVars>
      </dgm:prSet>
      <dgm:spPr/>
    </dgm:pt>
    <dgm:pt modelId="{D7728A2D-D144-4B1B-87AE-DA5C03894708}" type="pres">
      <dgm:prSet presAssocID="{4C7E1F04-ACA4-4DAD-B9D8-3CB419599D58}" presName="FiveNodes_2" presStyleLbl="node1" presStyleIdx="1" presStyleCnt="5" custLinFactNeighborX="-3081" custLinFactNeighborY="-10294">
        <dgm:presLayoutVars>
          <dgm:bulletEnabled val="1"/>
        </dgm:presLayoutVars>
      </dgm:prSet>
      <dgm:spPr/>
    </dgm:pt>
    <dgm:pt modelId="{732BA0D3-2400-42E7-8E6F-C44E7BBA0C9E}" type="pres">
      <dgm:prSet presAssocID="{4C7E1F04-ACA4-4DAD-B9D8-3CB419599D58}" presName="FiveNodes_3" presStyleLbl="node1" presStyleIdx="2" presStyleCnt="5" custScaleY="113072" custLinFactNeighborX="-2301" custLinFactNeighborY="-26144">
        <dgm:presLayoutVars>
          <dgm:bulletEnabled val="1"/>
        </dgm:presLayoutVars>
      </dgm:prSet>
      <dgm:spPr/>
    </dgm:pt>
    <dgm:pt modelId="{6EC9663E-AE74-467E-AE84-C1480B276CCC}" type="pres">
      <dgm:prSet presAssocID="{4C7E1F04-ACA4-4DAD-B9D8-3CB419599D58}" presName="FiveNodes_4" presStyleLbl="node1" presStyleIdx="3" presStyleCnt="5" custScaleY="118627" custLinFactNeighborX="-15" custLinFactNeighborY="-26144">
        <dgm:presLayoutVars>
          <dgm:bulletEnabled val="1"/>
        </dgm:presLayoutVars>
      </dgm:prSet>
      <dgm:spPr/>
    </dgm:pt>
    <dgm:pt modelId="{BB341DA3-4684-4063-BE9D-98F5D28BBE72}" type="pres">
      <dgm:prSet presAssocID="{4C7E1F04-ACA4-4DAD-B9D8-3CB419599D58}" presName="FiveNodes_5" presStyleLbl="node1" presStyleIdx="4" presStyleCnt="5" custScaleY="122222" custLinFactNeighborX="-2192" custLinFactNeighborY="-25089">
        <dgm:presLayoutVars>
          <dgm:bulletEnabled val="1"/>
        </dgm:presLayoutVars>
      </dgm:prSet>
      <dgm:spPr/>
    </dgm:pt>
    <dgm:pt modelId="{EF4EE339-E5E2-4BE8-A4C0-E863B2083D79}" type="pres">
      <dgm:prSet presAssocID="{4C7E1F04-ACA4-4DAD-B9D8-3CB419599D58}" presName="FiveConn_1-2" presStyleLbl="fgAccFollowNode1" presStyleIdx="0" presStyleCnt="4">
        <dgm:presLayoutVars>
          <dgm:bulletEnabled val="1"/>
        </dgm:presLayoutVars>
      </dgm:prSet>
      <dgm:spPr/>
    </dgm:pt>
    <dgm:pt modelId="{05FFB038-02A4-4A8F-904E-E2AB46BBE1C4}" type="pres">
      <dgm:prSet presAssocID="{4C7E1F04-ACA4-4DAD-B9D8-3CB419599D58}" presName="FiveConn_2-3" presStyleLbl="fgAccFollowNode1" presStyleIdx="1" presStyleCnt="4">
        <dgm:presLayoutVars>
          <dgm:bulletEnabled val="1"/>
        </dgm:presLayoutVars>
      </dgm:prSet>
      <dgm:spPr/>
    </dgm:pt>
    <dgm:pt modelId="{340ED811-82CF-46FB-9D88-83CE128DBE53}" type="pres">
      <dgm:prSet presAssocID="{4C7E1F04-ACA4-4DAD-B9D8-3CB419599D58}" presName="FiveConn_3-4" presStyleLbl="fgAccFollowNode1" presStyleIdx="2" presStyleCnt="4">
        <dgm:presLayoutVars>
          <dgm:bulletEnabled val="1"/>
        </dgm:presLayoutVars>
      </dgm:prSet>
      <dgm:spPr/>
    </dgm:pt>
    <dgm:pt modelId="{414A40D6-C0D3-4FBE-80AD-ADF9E27B35E8}" type="pres">
      <dgm:prSet presAssocID="{4C7E1F04-ACA4-4DAD-B9D8-3CB419599D58}" presName="FiveConn_4-5" presStyleLbl="fgAccFollowNode1" presStyleIdx="3" presStyleCnt="4">
        <dgm:presLayoutVars>
          <dgm:bulletEnabled val="1"/>
        </dgm:presLayoutVars>
      </dgm:prSet>
      <dgm:spPr/>
    </dgm:pt>
    <dgm:pt modelId="{85404C24-EC0B-4BBF-B350-27E4E8BFC74F}" type="pres">
      <dgm:prSet presAssocID="{4C7E1F04-ACA4-4DAD-B9D8-3CB419599D58}" presName="FiveNodes_1_text" presStyleLbl="node1" presStyleIdx="4" presStyleCnt="5">
        <dgm:presLayoutVars>
          <dgm:bulletEnabled val="1"/>
        </dgm:presLayoutVars>
      </dgm:prSet>
      <dgm:spPr/>
    </dgm:pt>
    <dgm:pt modelId="{D8B0F549-8856-4DE7-8D51-F32E7588DA54}" type="pres">
      <dgm:prSet presAssocID="{4C7E1F04-ACA4-4DAD-B9D8-3CB419599D58}" presName="FiveNodes_2_text" presStyleLbl="node1" presStyleIdx="4" presStyleCnt="5">
        <dgm:presLayoutVars>
          <dgm:bulletEnabled val="1"/>
        </dgm:presLayoutVars>
      </dgm:prSet>
      <dgm:spPr/>
    </dgm:pt>
    <dgm:pt modelId="{AB0C20B5-B1DD-47C3-88EC-5332ADB86E42}" type="pres">
      <dgm:prSet presAssocID="{4C7E1F04-ACA4-4DAD-B9D8-3CB419599D58}" presName="FiveNodes_3_text" presStyleLbl="node1" presStyleIdx="4" presStyleCnt="5">
        <dgm:presLayoutVars>
          <dgm:bulletEnabled val="1"/>
        </dgm:presLayoutVars>
      </dgm:prSet>
      <dgm:spPr/>
    </dgm:pt>
    <dgm:pt modelId="{74C99B0C-8C98-4925-8B3B-0BE87E69CD8F}" type="pres">
      <dgm:prSet presAssocID="{4C7E1F04-ACA4-4DAD-B9D8-3CB419599D58}" presName="FiveNodes_4_text" presStyleLbl="node1" presStyleIdx="4" presStyleCnt="5">
        <dgm:presLayoutVars>
          <dgm:bulletEnabled val="1"/>
        </dgm:presLayoutVars>
      </dgm:prSet>
      <dgm:spPr/>
    </dgm:pt>
    <dgm:pt modelId="{2F15B5AD-A858-42F4-938F-036B844145C6}" type="pres">
      <dgm:prSet presAssocID="{4C7E1F04-ACA4-4DAD-B9D8-3CB419599D58}" presName="FiveNodes_5_text" presStyleLbl="node1" presStyleIdx="4" presStyleCnt="5">
        <dgm:presLayoutVars>
          <dgm:bulletEnabled val="1"/>
        </dgm:presLayoutVars>
      </dgm:prSet>
      <dgm:spPr/>
    </dgm:pt>
  </dgm:ptLst>
  <dgm:cxnLst>
    <dgm:cxn modelId="{55F8E006-2110-4850-AE25-CFA9CC05AFFA}" srcId="{4C7E1F04-ACA4-4DAD-B9D8-3CB419599D58}" destId="{73FD73AB-6C4C-4FA2-8CF2-ACAC33BC7555}" srcOrd="1" destOrd="0" parTransId="{464566AE-0682-4086-9FB0-4C3C0FCDF4F5}" sibTransId="{F15A18E4-AD99-4631-ACC7-ECEF8C79598B}"/>
    <dgm:cxn modelId="{58CF2611-80C9-4795-AE74-4D7B9E9D1092}" type="presOf" srcId="{F542AE02-CFBC-40CA-8B3B-F791D3CCA003}" destId="{6EC9663E-AE74-467E-AE84-C1480B276CCC}" srcOrd="0" destOrd="0" presId="urn:microsoft.com/office/officeart/2005/8/layout/vProcess5"/>
    <dgm:cxn modelId="{1694E11A-59A8-4A4F-9473-3E0B8FC16532}" type="presOf" srcId="{B7A68BD8-E23A-444B-8F3E-6AD226502108}" destId="{8A3DFB19-B3FB-499E-B6CA-60CFA1C7F0AE}" srcOrd="0" destOrd="0" presId="urn:microsoft.com/office/officeart/2005/8/layout/vProcess5"/>
    <dgm:cxn modelId="{47B66221-1EC0-43B1-97D0-6E23CB66BE38}" srcId="{4C7E1F04-ACA4-4DAD-B9D8-3CB419599D58}" destId="{F542AE02-CFBC-40CA-8B3B-F791D3CCA003}" srcOrd="3" destOrd="0" parTransId="{C5FCC55B-6473-490A-9394-8F1DB35D2B9A}" sibTransId="{9C2101B5-3EF4-4DEC-9018-FB241FAA702B}"/>
    <dgm:cxn modelId="{9997A823-5F5E-4BB6-8265-94BF2C17B6AE}" type="presOf" srcId="{B7A68BD8-E23A-444B-8F3E-6AD226502108}" destId="{85404C24-EC0B-4BBF-B350-27E4E8BFC74F}" srcOrd="1" destOrd="0" presId="urn:microsoft.com/office/officeart/2005/8/layout/vProcess5"/>
    <dgm:cxn modelId="{BD116324-063F-4BD8-8875-4866920C5AFE}" srcId="{4C7E1F04-ACA4-4DAD-B9D8-3CB419599D58}" destId="{1DA8867D-4097-4403-9729-F82C45713EF4}" srcOrd="2" destOrd="0" parTransId="{D80EC8BC-39FA-4F43-802D-8549BBF6A0F1}" sibTransId="{27CEB4C4-7B43-4C25-A77D-AFACD43C549F}"/>
    <dgm:cxn modelId="{A5264137-E444-4835-A9EC-FADF91F78176}" type="presOf" srcId="{1DA8867D-4097-4403-9729-F82C45713EF4}" destId="{AB0C20B5-B1DD-47C3-88EC-5332ADB86E42}" srcOrd="1" destOrd="0" presId="urn:microsoft.com/office/officeart/2005/8/layout/vProcess5"/>
    <dgm:cxn modelId="{4B4B055E-11E9-44FE-A00A-56271C42D68B}" type="presOf" srcId="{966B6FF1-5819-4B89-92B9-C42A1FC43FA7}" destId="{BB341DA3-4684-4063-BE9D-98F5D28BBE72}" srcOrd="0" destOrd="0" presId="urn:microsoft.com/office/officeart/2005/8/layout/vProcess5"/>
    <dgm:cxn modelId="{E3937C48-A9DF-4BC1-B71A-585BAEE4AC91}" type="presOf" srcId="{F542AE02-CFBC-40CA-8B3B-F791D3CCA003}" destId="{74C99B0C-8C98-4925-8B3B-0BE87E69CD8F}" srcOrd="1" destOrd="0" presId="urn:microsoft.com/office/officeart/2005/8/layout/vProcess5"/>
    <dgm:cxn modelId="{273C1E6C-C3FD-418B-8778-1A8B3458609E}" type="presOf" srcId="{4C7E1F04-ACA4-4DAD-B9D8-3CB419599D58}" destId="{9EDBDB7A-AB2F-409B-A98A-24A458877D56}" srcOrd="0" destOrd="0" presId="urn:microsoft.com/office/officeart/2005/8/layout/vProcess5"/>
    <dgm:cxn modelId="{64E06B6D-043A-418C-B441-2B9CF7CD4496}" type="presOf" srcId="{27CEB4C4-7B43-4C25-A77D-AFACD43C549F}" destId="{340ED811-82CF-46FB-9D88-83CE128DBE53}" srcOrd="0" destOrd="0" presId="urn:microsoft.com/office/officeart/2005/8/layout/vProcess5"/>
    <dgm:cxn modelId="{7E75B35A-F0F8-4A52-A40C-F2B00AC5EDD6}" type="presOf" srcId="{F15A18E4-AD99-4631-ACC7-ECEF8C79598B}" destId="{05FFB038-02A4-4A8F-904E-E2AB46BBE1C4}" srcOrd="0" destOrd="0" presId="urn:microsoft.com/office/officeart/2005/8/layout/vProcess5"/>
    <dgm:cxn modelId="{449E4F84-1341-4B4F-A759-0977E2D4EAD2}" srcId="{4C7E1F04-ACA4-4DAD-B9D8-3CB419599D58}" destId="{B7A68BD8-E23A-444B-8F3E-6AD226502108}" srcOrd="0" destOrd="0" parTransId="{26F0E7D4-18DA-47BB-AE33-638E5F688D74}" sibTransId="{95D8369D-AB49-4A4D-80AE-744F5C5E606E}"/>
    <dgm:cxn modelId="{2B9F8288-7A1F-498B-A09F-6EF48A87577B}" srcId="{4C7E1F04-ACA4-4DAD-B9D8-3CB419599D58}" destId="{966B6FF1-5819-4B89-92B9-C42A1FC43FA7}" srcOrd="4" destOrd="0" parTransId="{BE4A022F-CD33-4E65-B9F7-C08A71D22D8F}" sibTransId="{6F352BAB-E57C-455C-896E-25B354B4C00C}"/>
    <dgm:cxn modelId="{C731DA9B-4EAA-452A-8B65-E5CBC8979609}" type="presOf" srcId="{1DA8867D-4097-4403-9729-F82C45713EF4}" destId="{732BA0D3-2400-42E7-8E6F-C44E7BBA0C9E}" srcOrd="0" destOrd="0" presId="urn:microsoft.com/office/officeart/2005/8/layout/vProcess5"/>
    <dgm:cxn modelId="{5F038B9F-9B9D-4CB2-8DEC-CD60202B6D35}" type="presOf" srcId="{73FD73AB-6C4C-4FA2-8CF2-ACAC33BC7555}" destId="{D8B0F549-8856-4DE7-8D51-F32E7588DA54}" srcOrd="1" destOrd="0" presId="urn:microsoft.com/office/officeart/2005/8/layout/vProcess5"/>
    <dgm:cxn modelId="{0FDA71C5-9956-4109-A4C3-699EF13424F4}" type="presOf" srcId="{9C2101B5-3EF4-4DEC-9018-FB241FAA702B}" destId="{414A40D6-C0D3-4FBE-80AD-ADF9E27B35E8}" srcOrd="0" destOrd="0" presId="urn:microsoft.com/office/officeart/2005/8/layout/vProcess5"/>
    <dgm:cxn modelId="{2B83EBE2-7DA0-46D8-BBC6-A877E1BCB720}" type="presOf" srcId="{966B6FF1-5819-4B89-92B9-C42A1FC43FA7}" destId="{2F15B5AD-A858-42F4-938F-036B844145C6}" srcOrd="1" destOrd="0" presId="urn:microsoft.com/office/officeart/2005/8/layout/vProcess5"/>
    <dgm:cxn modelId="{91687EE7-F399-4FE6-9293-941210934125}" type="presOf" srcId="{73FD73AB-6C4C-4FA2-8CF2-ACAC33BC7555}" destId="{D7728A2D-D144-4B1B-87AE-DA5C03894708}" srcOrd="0" destOrd="0" presId="urn:microsoft.com/office/officeart/2005/8/layout/vProcess5"/>
    <dgm:cxn modelId="{DDEA70F5-AA2C-445C-9066-558679F3F935}" type="presOf" srcId="{95D8369D-AB49-4A4D-80AE-744F5C5E606E}" destId="{EF4EE339-E5E2-4BE8-A4C0-E863B2083D79}" srcOrd="0" destOrd="0" presId="urn:microsoft.com/office/officeart/2005/8/layout/vProcess5"/>
    <dgm:cxn modelId="{5DAB9CF4-23E4-4554-9F74-2F26EFEF8F8B}" type="presParOf" srcId="{9EDBDB7A-AB2F-409B-A98A-24A458877D56}" destId="{A097EDB2-A943-4873-8968-7D4A6A9C169B}" srcOrd="0" destOrd="0" presId="urn:microsoft.com/office/officeart/2005/8/layout/vProcess5"/>
    <dgm:cxn modelId="{593776F5-02F2-4670-B0D2-EAF94BA63412}" type="presParOf" srcId="{9EDBDB7A-AB2F-409B-A98A-24A458877D56}" destId="{8A3DFB19-B3FB-499E-B6CA-60CFA1C7F0AE}" srcOrd="1" destOrd="0" presId="urn:microsoft.com/office/officeart/2005/8/layout/vProcess5"/>
    <dgm:cxn modelId="{838B09B8-E0CD-428C-8BFC-E0B9327EB8A5}" type="presParOf" srcId="{9EDBDB7A-AB2F-409B-A98A-24A458877D56}" destId="{D7728A2D-D144-4B1B-87AE-DA5C03894708}" srcOrd="2" destOrd="0" presId="urn:microsoft.com/office/officeart/2005/8/layout/vProcess5"/>
    <dgm:cxn modelId="{268434B4-AFF2-47BF-B01F-1682AA33AD81}" type="presParOf" srcId="{9EDBDB7A-AB2F-409B-A98A-24A458877D56}" destId="{732BA0D3-2400-42E7-8E6F-C44E7BBA0C9E}" srcOrd="3" destOrd="0" presId="urn:microsoft.com/office/officeart/2005/8/layout/vProcess5"/>
    <dgm:cxn modelId="{E9557EA8-AB03-430D-B762-0125BE99994E}" type="presParOf" srcId="{9EDBDB7A-AB2F-409B-A98A-24A458877D56}" destId="{6EC9663E-AE74-467E-AE84-C1480B276CCC}" srcOrd="4" destOrd="0" presId="urn:microsoft.com/office/officeart/2005/8/layout/vProcess5"/>
    <dgm:cxn modelId="{2E02AD42-DC4F-4784-AC47-4908A0EDD236}" type="presParOf" srcId="{9EDBDB7A-AB2F-409B-A98A-24A458877D56}" destId="{BB341DA3-4684-4063-BE9D-98F5D28BBE72}" srcOrd="5" destOrd="0" presId="urn:microsoft.com/office/officeart/2005/8/layout/vProcess5"/>
    <dgm:cxn modelId="{A9AD05C5-8CF3-4CAB-9FB7-E8A6840571C0}" type="presParOf" srcId="{9EDBDB7A-AB2F-409B-A98A-24A458877D56}" destId="{EF4EE339-E5E2-4BE8-A4C0-E863B2083D79}" srcOrd="6" destOrd="0" presId="urn:microsoft.com/office/officeart/2005/8/layout/vProcess5"/>
    <dgm:cxn modelId="{1B61193B-7D25-44D5-9D7A-9FA435CA454C}" type="presParOf" srcId="{9EDBDB7A-AB2F-409B-A98A-24A458877D56}" destId="{05FFB038-02A4-4A8F-904E-E2AB46BBE1C4}" srcOrd="7" destOrd="0" presId="urn:microsoft.com/office/officeart/2005/8/layout/vProcess5"/>
    <dgm:cxn modelId="{5271D80F-5C89-4743-AD10-C067D7D7DE10}" type="presParOf" srcId="{9EDBDB7A-AB2F-409B-A98A-24A458877D56}" destId="{340ED811-82CF-46FB-9D88-83CE128DBE53}" srcOrd="8" destOrd="0" presId="urn:microsoft.com/office/officeart/2005/8/layout/vProcess5"/>
    <dgm:cxn modelId="{7FBF7C3B-1FE2-4AE0-AB37-FD4C75342B25}" type="presParOf" srcId="{9EDBDB7A-AB2F-409B-A98A-24A458877D56}" destId="{414A40D6-C0D3-4FBE-80AD-ADF9E27B35E8}" srcOrd="9" destOrd="0" presId="urn:microsoft.com/office/officeart/2005/8/layout/vProcess5"/>
    <dgm:cxn modelId="{195641D5-048B-44E2-AE12-39777D91DFBC}" type="presParOf" srcId="{9EDBDB7A-AB2F-409B-A98A-24A458877D56}" destId="{85404C24-EC0B-4BBF-B350-27E4E8BFC74F}" srcOrd="10" destOrd="0" presId="urn:microsoft.com/office/officeart/2005/8/layout/vProcess5"/>
    <dgm:cxn modelId="{96F84A7D-8B5A-4A23-8D65-6107BB7B8D7C}" type="presParOf" srcId="{9EDBDB7A-AB2F-409B-A98A-24A458877D56}" destId="{D8B0F549-8856-4DE7-8D51-F32E7588DA54}" srcOrd="11" destOrd="0" presId="urn:microsoft.com/office/officeart/2005/8/layout/vProcess5"/>
    <dgm:cxn modelId="{D40BA2D4-E422-49C9-B5B2-A3737C11851A}" type="presParOf" srcId="{9EDBDB7A-AB2F-409B-A98A-24A458877D56}" destId="{AB0C20B5-B1DD-47C3-88EC-5332ADB86E42}" srcOrd="12" destOrd="0" presId="urn:microsoft.com/office/officeart/2005/8/layout/vProcess5"/>
    <dgm:cxn modelId="{A1E49990-F916-4159-97D6-17237963A598}" type="presParOf" srcId="{9EDBDB7A-AB2F-409B-A98A-24A458877D56}" destId="{74C99B0C-8C98-4925-8B3B-0BE87E69CD8F}" srcOrd="13" destOrd="0" presId="urn:microsoft.com/office/officeart/2005/8/layout/vProcess5"/>
    <dgm:cxn modelId="{677B7BE1-4327-49F7-AD6C-607A33B0DF19}" type="presParOf" srcId="{9EDBDB7A-AB2F-409B-A98A-24A458877D56}" destId="{2F15B5AD-A858-42F4-938F-036B844145C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EF868-107C-4A01-AEC9-3C0741305FC9}"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BCC2FFB2-713D-40A1-9D9E-AF4C9AEBE71C}">
      <dgm:prSet custT="1"/>
      <dgm:spPr/>
      <dgm:t>
        <a:bodyPr/>
        <a:lstStyle/>
        <a:p>
          <a:r>
            <a:rPr lang="en-US" sz="2000" b="1" dirty="0"/>
            <a:t>Piloting </a:t>
          </a:r>
        </a:p>
        <a:p>
          <a:r>
            <a:rPr lang="en-US" sz="2000" b="1" dirty="0"/>
            <a:t>trying things out to determine staffing ratios and types </a:t>
          </a:r>
        </a:p>
      </dgm:t>
    </dgm:pt>
    <dgm:pt modelId="{15340B44-7D4F-4327-90BD-4DB3F81E84D0}" type="parTrans" cxnId="{4096EEE3-0C12-4366-8CE9-C9E8EA075678}">
      <dgm:prSet/>
      <dgm:spPr/>
      <dgm:t>
        <a:bodyPr/>
        <a:lstStyle/>
        <a:p>
          <a:endParaRPr lang="en-US"/>
        </a:p>
      </dgm:t>
    </dgm:pt>
    <dgm:pt modelId="{78E32A5D-629B-4C7A-AF85-05634DAD090A}" type="sibTrans" cxnId="{4096EEE3-0C12-4366-8CE9-C9E8EA075678}">
      <dgm:prSet/>
      <dgm:spPr/>
      <dgm:t>
        <a:bodyPr/>
        <a:lstStyle/>
        <a:p>
          <a:endParaRPr lang="en-US"/>
        </a:p>
      </dgm:t>
    </dgm:pt>
    <dgm:pt modelId="{DC69A0CD-49DC-4B98-BC4E-8D96DF06D49E}">
      <dgm:prSet custT="1"/>
      <dgm:spPr/>
      <dgm:t>
        <a:bodyPr/>
        <a:lstStyle/>
        <a:p>
          <a:r>
            <a:rPr lang="en-US" sz="2000" b="1" dirty="0"/>
            <a:t>Scaling</a:t>
          </a:r>
        </a:p>
        <a:p>
          <a:r>
            <a:rPr lang="en-US" sz="2000" b="1" dirty="0"/>
            <a:t> planning for growing the service</a:t>
          </a:r>
        </a:p>
      </dgm:t>
    </dgm:pt>
    <dgm:pt modelId="{F92AA46A-EB1A-4C35-9FF3-E0F41470E394}" type="parTrans" cxnId="{0CB9978C-1808-4057-91EB-155623E798B8}">
      <dgm:prSet/>
      <dgm:spPr/>
      <dgm:t>
        <a:bodyPr/>
        <a:lstStyle/>
        <a:p>
          <a:endParaRPr lang="en-US"/>
        </a:p>
      </dgm:t>
    </dgm:pt>
    <dgm:pt modelId="{93E80368-5709-4944-8613-18EA6141B036}" type="sibTrans" cxnId="{0CB9978C-1808-4057-91EB-155623E798B8}">
      <dgm:prSet/>
      <dgm:spPr/>
      <dgm:t>
        <a:bodyPr/>
        <a:lstStyle/>
        <a:p>
          <a:endParaRPr lang="en-US"/>
        </a:p>
      </dgm:t>
    </dgm:pt>
    <dgm:pt modelId="{CA051CD7-E6D1-44F9-986E-215C068B9B6B}">
      <dgm:prSet custT="1"/>
      <dgm:spPr/>
      <dgm:t>
        <a:bodyPr/>
        <a:lstStyle/>
        <a:p>
          <a:r>
            <a:rPr lang="en-US" sz="2000" b="1" dirty="0"/>
            <a:t>Deploying</a:t>
          </a:r>
        </a:p>
        <a:p>
          <a:r>
            <a:rPr lang="en-US" sz="2000" b="1" dirty="0"/>
            <a:t>  distributing  manpower</a:t>
          </a:r>
        </a:p>
      </dgm:t>
    </dgm:pt>
    <dgm:pt modelId="{5F688C6E-32CA-4C46-A41B-AA6FBA298E14}" type="parTrans" cxnId="{429CBF47-9AAA-4737-AC5E-DCF23EC20C93}">
      <dgm:prSet/>
      <dgm:spPr/>
      <dgm:t>
        <a:bodyPr/>
        <a:lstStyle/>
        <a:p>
          <a:endParaRPr lang="en-US"/>
        </a:p>
      </dgm:t>
    </dgm:pt>
    <dgm:pt modelId="{D77CF340-7D84-4211-877F-5AB4A518C7DC}" type="sibTrans" cxnId="{429CBF47-9AAA-4737-AC5E-DCF23EC20C93}">
      <dgm:prSet/>
      <dgm:spPr/>
      <dgm:t>
        <a:bodyPr/>
        <a:lstStyle/>
        <a:p>
          <a:endParaRPr lang="en-US"/>
        </a:p>
      </dgm:t>
    </dgm:pt>
    <dgm:pt modelId="{A79D01B9-A841-4443-A786-0418EBBC2EA1}">
      <dgm:prSet custT="1"/>
      <dgm:spPr/>
      <dgm:t>
        <a:bodyPr/>
        <a:lstStyle/>
        <a:p>
          <a:r>
            <a:rPr lang="en-US" sz="2000" b="1" dirty="0"/>
            <a:t>Forecasting</a:t>
          </a:r>
        </a:p>
        <a:p>
          <a:r>
            <a:rPr lang="en-US" sz="2000" b="1" dirty="0"/>
            <a:t>  estimating need  based on experience</a:t>
          </a:r>
        </a:p>
      </dgm:t>
    </dgm:pt>
    <dgm:pt modelId="{6A6A7F4A-2BF6-4C7B-B2FE-48ED172D4917}" type="parTrans" cxnId="{AF3D1692-17AC-45E7-BCF0-E66082ECE278}">
      <dgm:prSet/>
      <dgm:spPr/>
      <dgm:t>
        <a:bodyPr/>
        <a:lstStyle/>
        <a:p>
          <a:endParaRPr lang="en-US"/>
        </a:p>
      </dgm:t>
    </dgm:pt>
    <dgm:pt modelId="{8BDE59F9-48AF-49B9-9D8E-5F45B0500483}" type="sibTrans" cxnId="{AF3D1692-17AC-45E7-BCF0-E66082ECE278}">
      <dgm:prSet/>
      <dgm:spPr/>
      <dgm:t>
        <a:bodyPr/>
        <a:lstStyle/>
        <a:p>
          <a:endParaRPr lang="en-US"/>
        </a:p>
      </dgm:t>
    </dgm:pt>
    <dgm:pt modelId="{D86F1C0F-4CA4-4AFE-BE91-F10A15EE753F}" type="pres">
      <dgm:prSet presAssocID="{996EF868-107C-4A01-AEC9-3C0741305FC9}" presName="matrix" presStyleCnt="0">
        <dgm:presLayoutVars>
          <dgm:chMax val="1"/>
          <dgm:dir/>
          <dgm:resizeHandles val="exact"/>
        </dgm:presLayoutVars>
      </dgm:prSet>
      <dgm:spPr/>
    </dgm:pt>
    <dgm:pt modelId="{E3C93542-02E8-4C6E-A75B-4CA263D84C74}" type="pres">
      <dgm:prSet presAssocID="{996EF868-107C-4A01-AEC9-3C0741305FC9}" presName="diamond" presStyleLbl="bgShp" presStyleIdx="0" presStyleCnt="1"/>
      <dgm:spPr/>
    </dgm:pt>
    <dgm:pt modelId="{96666F88-61F9-4F59-9570-9FAE9DA28799}" type="pres">
      <dgm:prSet presAssocID="{996EF868-107C-4A01-AEC9-3C0741305FC9}" presName="quad1" presStyleLbl="node1" presStyleIdx="0" presStyleCnt="4">
        <dgm:presLayoutVars>
          <dgm:chMax val="0"/>
          <dgm:chPref val="0"/>
          <dgm:bulletEnabled val="1"/>
        </dgm:presLayoutVars>
      </dgm:prSet>
      <dgm:spPr/>
    </dgm:pt>
    <dgm:pt modelId="{F306407B-81B8-452C-9EDA-53186C1F433A}" type="pres">
      <dgm:prSet presAssocID="{996EF868-107C-4A01-AEC9-3C0741305FC9}" presName="quad2" presStyleLbl="node1" presStyleIdx="1" presStyleCnt="4">
        <dgm:presLayoutVars>
          <dgm:chMax val="0"/>
          <dgm:chPref val="0"/>
          <dgm:bulletEnabled val="1"/>
        </dgm:presLayoutVars>
      </dgm:prSet>
      <dgm:spPr/>
    </dgm:pt>
    <dgm:pt modelId="{08D622A5-AA46-4451-9E4F-E9BC1ABB0F94}" type="pres">
      <dgm:prSet presAssocID="{996EF868-107C-4A01-AEC9-3C0741305FC9}" presName="quad3" presStyleLbl="node1" presStyleIdx="2" presStyleCnt="4" custLinFactX="18749" custLinFactNeighborX="100000" custLinFactNeighborY="12">
        <dgm:presLayoutVars>
          <dgm:chMax val="0"/>
          <dgm:chPref val="0"/>
          <dgm:bulletEnabled val="1"/>
        </dgm:presLayoutVars>
      </dgm:prSet>
      <dgm:spPr/>
    </dgm:pt>
    <dgm:pt modelId="{34073645-A7B6-4CB3-B451-B565CD72D1AC}" type="pres">
      <dgm:prSet presAssocID="{996EF868-107C-4A01-AEC9-3C0741305FC9}" presName="quad4" presStyleLbl="node1" presStyleIdx="3" presStyleCnt="4" custLinFactX="-4860" custLinFactNeighborX="-100000" custLinFactNeighborY="-3846">
        <dgm:presLayoutVars>
          <dgm:chMax val="0"/>
          <dgm:chPref val="0"/>
          <dgm:bulletEnabled val="1"/>
        </dgm:presLayoutVars>
      </dgm:prSet>
      <dgm:spPr/>
    </dgm:pt>
  </dgm:ptLst>
  <dgm:cxnLst>
    <dgm:cxn modelId="{429CBF47-9AAA-4737-AC5E-DCF23EC20C93}" srcId="{996EF868-107C-4A01-AEC9-3C0741305FC9}" destId="{CA051CD7-E6D1-44F9-986E-215C068B9B6B}" srcOrd="2" destOrd="0" parTransId="{5F688C6E-32CA-4C46-A41B-AA6FBA298E14}" sibTransId="{D77CF340-7D84-4211-877F-5AB4A518C7DC}"/>
    <dgm:cxn modelId="{0CB9978C-1808-4057-91EB-155623E798B8}" srcId="{996EF868-107C-4A01-AEC9-3C0741305FC9}" destId="{DC69A0CD-49DC-4B98-BC4E-8D96DF06D49E}" srcOrd="1" destOrd="0" parTransId="{F92AA46A-EB1A-4C35-9FF3-E0F41470E394}" sibTransId="{93E80368-5709-4944-8613-18EA6141B036}"/>
    <dgm:cxn modelId="{CA35938E-4980-43D7-BDC4-4F481A1F1FA3}" type="presOf" srcId="{DC69A0CD-49DC-4B98-BC4E-8D96DF06D49E}" destId="{F306407B-81B8-452C-9EDA-53186C1F433A}" srcOrd="0" destOrd="0" presId="urn:microsoft.com/office/officeart/2005/8/layout/matrix3"/>
    <dgm:cxn modelId="{AF3D1692-17AC-45E7-BCF0-E66082ECE278}" srcId="{996EF868-107C-4A01-AEC9-3C0741305FC9}" destId="{A79D01B9-A841-4443-A786-0418EBBC2EA1}" srcOrd="3" destOrd="0" parTransId="{6A6A7F4A-2BF6-4C7B-B2FE-48ED172D4917}" sibTransId="{8BDE59F9-48AF-49B9-9D8E-5F45B0500483}"/>
    <dgm:cxn modelId="{63FF81D4-3DA3-4653-83AB-D8F2331CC77B}" type="presOf" srcId="{996EF868-107C-4A01-AEC9-3C0741305FC9}" destId="{D86F1C0F-4CA4-4AFE-BE91-F10A15EE753F}" srcOrd="0" destOrd="0" presId="urn:microsoft.com/office/officeart/2005/8/layout/matrix3"/>
    <dgm:cxn modelId="{4096EEE3-0C12-4366-8CE9-C9E8EA075678}" srcId="{996EF868-107C-4A01-AEC9-3C0741305FC9}" destId="{BCC2FFB2-713D-40A1-9D9E-AF4C9AEBE71C}" srcOrd="0" destOrd="0" parTransId="{15340B44-7D4F-4327-90BD-4DB3F81E84D0}" sibTransId="{78E32A5D-629B-4C7A-AF85-05634DAD090A}"/>
    <dgm:cxn modelId="{9289DDEC-4AF2-4324-AD04-3F4161056698}" type="presOf" srcId="{BCC2FFB2-713D-40A1-9D9E-AF4C9AEBE71C}" destId="{96666F88-61F9-4F59-9570-9FAE9DA28799}" srcOrd="0" destOrd="0" presId="urn:microsoft.com/office/officeart/2005/8/layout/matrix3"/>
    <dgm:cxn modelId="{7A999BFC-77D7-47DF-AAE2-9BD1C8BC7C31}" type="presOf" srcId="{A79D01B9-A841-4443-A786-0418EBBC2EA1}" destId="{34073645-A7B6-4CB3-B451-B565CD72D1AC}" srcOrd="0" destOrd="0" presId="urn:microsoft.com/office/officeart/2005/8/layout/matrix3"/>
    <dgm:cxn modelId="{A29A53FE-9849-4872-9517-EA722D9176B5}" type="presOf" srcId="{CA051CD7-E6D1-44F9-986E-215C068B9B6B}" destId="{08D622A5-AA46-4451-9E4F-E9BC1ABB0F94}" srcOrd="0" destOrd="0" presId="urn:microsoft.com/office/officeart/2005/8/layout/matrix3"/>
    <dgm:cxn modelId="{C9E28E84-1B56-40C2-B8BF-2468C457E0AB}" type="presParOf" srcId="{D86F1C0F-4CA4-4AFE-BE91-F10A15EE753F}" destId="{E3C93542-02E8-4C6E-A75B-4CA263D84C74}" srcOrd="0" destOrd="0" presId="urn:microsoft.com/office/officeart/2005/8/layout/matrix3"/>
    <dgm:cxn modelId="{70851020-366E-42F4-89C7-590ACA06FD21}" type="presParOf" srcId="{D86F1C0F-4CA4-4AFE-BE91-F10A15EE753F}" destId="{96666F88-61F9-4F59-9570-9FAE9DA28799}" srcOrd="1" destOrd="0" presId="urn:microsoft.com/office/officeart/2005/8/layout/matrix3"/>
    <dgm:cxn modelId="{A931162E-1519-468C-9FC4-7AB6BC82D5A9}" type="presParOf" srcId="{D86F1C0F-4CA4-4AFE-BE91-F10A15EE753F}" destId="{F306407B-81B8-452C-9EDA-53186C1F433A}" srcOrd="2" destOrd="0" presId="urn:microsoft.com/office/officeart/2005/8/layout/matrix3"/>
    <dgm:cxn modelId="{6B9F375F-5074-42D4-856E-68E1CA4F29C6}" type="presParOf" srcId="{D86F1C0F-4CA4-4AFE-BE91-F10A15EE753F}" destId="{08D622A5-AA46-4451-9E4F-E9BC1ABB0F94}" srcOrd="3" destOrd="0" presId="urn:microsoft.com/office/officeart/2005/8/layout/matrix3"/>
    <dgm:cxn modelId="{9718E6C7-50D9-45D2-B9A3-0904674B68CE}" type="presParOf" srcId="{D86F1C0F-4CA4-4AFE-BE91-F10A15EE753F}" destId="{34073645-A7B6-4CB3-B451-B565CD72D1A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4FD093-B264-4B57-A32F-A50662E054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29F346-1657-40AF-B30A-74700EBAC412}">
      <dgm:prSet/>
      <dgm:spPr/>
      <dgm:t>
        <a:bodyPr/>
        <a:lstStyle/>
        <a:p>
          <a:r>
            <a:rPr lang="en-US" b="1" dirty="0"/>
            <a:t>Works with assigned individuals, staff and circles of support to identify the job seekers interests, skills, talents and possible support needs to facilitate community integrated employment. </a:t>
          </a:r>
        </a:p>
      </dgm:t>
    </dgm:pt>
    <dgm:pt modelId="{A693E670-95EC-44BD-ABBE-93E0D42C8114}" type="parTrans" cxnId="{C693EB29-3980-4ECE-8A8E-73A385D1ADE1}">
      <dgm:prSet/>
      <dgm:spPr/>
      <dgm:t>
        <a:bodyPr/>
        <a:lstStyle/>
        <a:p>
          <a:endParaRPr lang="en-US"/>
        </a:p>
      </dgm:t>
    </dgm:pt>
    <dgm:pt modelId="{0A93C97C-3843-4282-9611-22B62B9A5C26}" type="sibTrans" cxnId="{C693EB29-3980-4ECE-8A8E-73A385D1ADE1}">
      <dgm:prSet/>
      <dgm:spPr/>
      <dgm:t>
        <a:bodyPr/>
        <a:lstStyle/>
        <a:p>
          <a:endParaRPr lang="en-US"/>
        </a:p>
      </dgm:t>
    </dgm:pt>
    <dgm:pt modelId="{48454725-EB86-4330-B7DB-2C7FE1EAAC3A}">
      <dgm:prSet/>
      <dgm:spPr/>
      <dgm:t>
        <a:bodyPr/>
        <a:lstStyle/>
        <a:p>
          <a:r>
            <a:rPr lang="en-US" b="1" dirty="0"/>
            <a:t>Works with community employers to gain an understanding of the overall functioning and personnel needs of their businesses</a:t>
          </a:r>
          <a:r>
            <a:rPr lang="en-US" dirty="0"/>
            <a:t>. </a:t>
          </a:r>
        </a:p>
      </dgm:t>
    </dgm:pt>
    <dgm:pt modelId="{10D95027-AC48-4F57-8B88-61EDC71075C0}" type="parTrans" cxnId="{E2E249F6-7367-473F-9146-74D7D3E6B59D}">
      <dgm:prSet/>
      <dgm:spPr/>
      <dgm:t>
        <a:bodyPr/>
        <a:lstStyle/>
        <a:p>
          <a:endParaRPr lang="en-US"/>
        </a:p>
      </dgm:t>
    </dgm:pt>
    <dgm:pt modelId="{E4B9F3C3-CF62-47AA-B432-8C58B1BAB5EC}" type="sibTrans" cxnId="{E2E249F6-7367-473F-9146-74D7D3E6B59D}">
      <dgm:prSet/>
      <dgm:spPr/>
      <dgm:t>
        <a:bodyPr/>
        <a:lstStyle/>
        <a:p>
          <a:endParaRPr lang="en-US"/>
        </a:p>
      </dgm:t>
    </dgm:pt>
    <dgm:pt modelId="{9C2F3B56-5EEF-44EB-8C08-EC7FB9302500}">
      <dgm:prSet/>
      <dgm:spPr/>
      <dgm:t>
        <a:bodyPr/>
        <a:lstStyle/>
        <a:p>
          <a:r>
            <a:rPr lang="en-US" b="1" dirty="0"/>
            <a:t>Makes sound matches between the work aspirations and skills of people supported and the personnel needs of employers, which result in satisfactory outcomes for both parties. </a:t>
          </a:r>
        </a:p>
      </dgm:t>
    </dgm:pt>
    <dgm:pt modelId="{78EDF5DF-F3FB-475E-BC9E-E618466B3E0C}" type="parTrans" cxnId="{3F4DE259-4EF0-45FD-895D-8130878D4A6B}">
      <dgm:prSet/>
      <dgm:spPr/>
      <dgm:t>
        <a:bodyPr/>
        <a:lstStyle/>
        <a:p>
          <a:endParaRPr lang="en-US"/>
        </a:p>
      </dgm:t>
    </dgm:pt>
    <dgm:pt modelId="{559E002E-72B1-453E-B73F-688DEA1111F8}" type="sibTrans" cxnId="{3F4DE259-4EF0-45FD-895D-8130878D4A6B}">
      <dgm:prSet/>
      <dgm:spPr/>
      <dgm:t>
        <a:bodyPr/>
        <a:lstStyle/>
        <a:p>
          <a:endParaRPr lang="en-US"/>
        </a:p>
      </dgm:t>
    </dgm:pt>
    <dgm:pt modelId="{2AEF72D1-DD50-4A1C-A00B-F790B5AFB48A}" type="pres">
      <dgm:prSet presAssocID="{D94FD093-B264-4B57-A32F-A50662E05402}" presName="root" presStyleCnt="0">
        <dgm:presLayoutVars>
          <dgm:dir/>
          <dgm:resizeHandles val="exact"/>
        </dgm:presLayoutVars>
      </dgm:prSet>
      <dgm:spPr/>
    </dgm:pt>
    <dgm:pt modelId="{B421F0D6-4CD6-4369-AC88-7AC7380AA523}" type="pres">
      <dgm:prSet presAssocID="{5F29F346-1657-40AF-B30A-74700EBAC412}" presName="compNode" presStyleCnt="0"/>
      <dgm:spPr/>
    </dgm:pt>
    <dgm:pt modelId="{A3D6AF9C-82F5-4099-B35D-B4E7415C18C6}" type="pres">
      <dgm:prSet presAssocID="{5F29F346-1657-40AF-B30A-74700EBAC412}" presName="bgRect" presStyleLbl="bgShp" presStyleIdx="0" presStyleCnt="3"/>
      <dgm:spPr/>
    </dgm:pt>
    <dgm:pt modelId="{A46C27E7-833A-4792-8892-4C5E83021974}" type="pres">
      <dgm:prSet presAssocID="{5F29F346-1657-40AF-B30A-74700EBAC4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39AA32D-33DF-49E1-ACA7-9D75A79D2262}" type="pres">
      <dgm:prSet presAssocID="{5F29F346-1657-40AF-B30A-74700EBAC412}" presName="spaceRect" presStyleCnt="0"/>
      <dgm:spPr/>
    </dgm:pt>
    <dgm:pt modelId="{D88A083E-1881-489D-9CDE-F72C62B28770}" type="pres">
      <dgm:prSet presAssocID="{5F29F346-1657-40AF-B30A-74700EBAC412}" presName="parTx" presStyleLbl="revTx" presStyleIdx="0" presStyleCnt="3">
        <dgm:presLayoutVars>
          <dgm:chMax val="0"/>
          <dgm:chPref val="0"/>
        </dgm:presLayoutVars>
      </dgm:prSet>
      <dgm:spPr/>
    </dgm:pt>
    <dgm:pt modelId="{2135323D-5583-4FD8-BFFE-02DAE5B7011B}" type="pres">
      <dgm:prSet presAssocID="{0A93C97C-3843-4282-9611-22B62B9A5C26}" presName="sibTrans" presStyleCnt="0"/>
      <dgm:spPr/>
    </dgm:pt>
    <dgm:pt modelId="{FA204462-976C-4422-A011-BF45F2C3141F}" type="pres">
      <dgm:prSet presAssocID="{48454725-EB86-4330-B7DB-2C7FE1EAAC3A}" presName="compNode" presStyleCnt="0"/>
      <dgm:spPr/>
    </dgm:pt>
    <dgm:pt modelId="{BE554827-05C6-4C0E-ACD3-773470A3952A}" type="pres">
      <dgm:prSet presAssocID="{48454725-EB86-4330-B7DB-2C7FE1EAAC3A}" presName="bgRect" presStyleLbl="bgShp" presStyleIdx="1" presStyleCnt="3"/>
      <dgm:spPr/>
    </dgm:pt>
    <dgm:pt modelId="{93ADAC3A-FD37-404E-BFF7-4527E9DD759B}" type="pres">
      <dgm:prSet presAssocID="{48454725-EB86-4330-B7DB-2C7FE1EAAC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EF42DEB-CF56-45EE-86C1-57B539C66903}" type="pres">
      <dgm:prSet presAssocID="{48454725-EB86-4330-B7DB-2C7FE1EAAC3A}" presName="spaceRect" presStyleCnt="0"/>
      <dgm:spPr/>
    </dgm:pt>
    <dgm:pt modelId="{414474DA-46E2-435F-8279-BB11F2385D06}" type="pres">
      <dgm:prSet presAssocID="{48454725-EB86-4330-B7DB-2C7FE1EAAC3A}" presName="parTx" presStyleLbl="revTx" presStyleIdx="1" presStyleCnt="3">
        <dgm:presLayoutVars>
          <dgm:chMax val="0"/>
          <dgm:chPref val="0"/>
        </dgm:presLayoutVars>
      </dgm:prSet>
      <dgm:spPr/>
    </dgm:pt>
    <dgm:pt modelId="{D025DFA8-FF13-45F6-BBBC-7D52F856ACDC}" type="pres">
      <dgm:prSet presAssocID="{E4B9F3C3-CF62-47AA-B432-8C58B1BAB5EC}" presName="sibTrans" presStyleCnt="0"/>
      <dgm:spPr/>
    </dgm:pt>
    <dgm:pt modelId="{A8131606-0CA9-4D23-9B72-99CADE43B032}" type="pres">
      <dgm:prSet presAssocID="{9C2F3B56-5EEF-44EB-8C08-EC7FB9302500}" presName="compNode" presStyleCnt="0"/>
      <dgm:spPr/>
    </dgm:pt>
    <dgm:pt modelId="{A672AF84-2CD4-4130-8344-4212FEBE7608}" type="pres">
      <dgm:prSet presAssocID="{9C2F3B56-5EEF-44EB-8C08-EC7FB9302500}" presName="bgRect" presStyleLbl="bgShp" presStyleIdx="2" presStyleCnt="3"/>
      <dgm:spPr>
        <a:solidFill>
          <a:schemeClr val="accent6"/>
        </a:solidFill>
      </dgm:spPr>
    </dgm:pt>
    <dgm:pt modelId="{853DDE3A-2AF4-43E4-9E4A-177D19BEDB8F}" type="pres">
      <dgm:prSet presAssocID="{9C2F3B56-5EEF-44EB-8C08-EC7FB93025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59C9885-06AD-42CB-B5ED-A19ACBB863EF}" type="pres">
      <dgm:prSet presAssocID="{9C2F3B56-5EEF-44EB-8C08-EC7FB9302500}" presName="spaceRect" presStyleCnt="0"/>
      <dgm:spPr/>
    </dgm:pt>
    <dgm:pt modelId="{CC6515B9-5CA4-43E8-AD14-367AB526B51B}" type="pres">
      <dgm:prSet presAssocID="{9C2F3B56-5EEF-44EB-8C08-EC7FB9302500}" presName="parTx" presStyleLbl="revTx" presStyleIdx="2" presStyleCnt="3">
        <dgm:presLayoutVars>
          <dgm:chMax val="0"/>
          <dgm:chPref val="0"/>
        </dgm:presLayoutVars>
      </dgm:prSet>
      <dgm:spPr/>
    </dgm:pt>
  </dgm:ptLst>
  <dgm:cxnLst>
    <dgm:cxn modelId="{C693EB29-3980-4ECE-8A8E-73A385D1ADE1}" srcId="{D94FD093-B264-4B57-A32F-A50662E05402}" destId="{5F29F346-1657-40AF-B30A-74700EBAC412}" srcOrd="0" destOrd="0" parTransId="{A693E670-95EC-44BD-ABBE-93E0D42C8114}" sibTransId="{0A93C97C-3843-4282-9611-22B62B9A5C26}"/>
    <dgm:cxn modelId="{31387B2D-4E13-459C-BA4A-F0E3D2FB1AA4}" type="presOf" srcId="{9C2F3B56-5EEF-44EB-8C08-EC7FB9302500}" destId="{CC6515B9-5CA4-43E8-AD14-367AB526B51B}" srcOrd="0" destOrd="0" presId="urn:microsoft.com/office/officeart/2018/2/layout/IconVerticalSolidList"/>
    <dgm:cxn modelId="{CBDBA145-4EEC-4267-AD5C-D9DBB8FA3FD0}" type="presOf" srcId="{D94FD093-B264-4B57-A32F-A50662E05402}" destId="{2AEF72D1-DD50-4A1C-A00B-F790B5AFB48A}" srcOrd="0" destOrd="0" presId="urn:microsoft.com/office/officeart/2018/2/layout/IconVerticalSolidList"/>
    <dgm:cxn modelId="{C3B7494A-251A-4F7B-AAC2-474500AA1951}" type="presOf" srcId="{5F29F346-1657-40AF-B30A-74700EBAC412}" destId="{D88A083E-1881-489D-9CDE-F72C62B28770}" srcOrd="0" destOrd="0" presId="urn:microsoft.com/office/officeart/2018/2/layout/IconVerticalSolidList"/>
    <dgm:cxn modelId="{3F4DE259-4EF0-45FD-895D-8130878D4A6B}" srcId="{D94FD093-B264-4B57-A32F-A50662E05402}" destId="{9C2F3B56-5EEF-44EB-8C08-EC7FB9302500}" srcOrd="2" destOrd="0" parTransId="{78EDF5DF-F3FB-475E-BC9E-E618466B3E0C}" sibTransId="{559E002E-72B1-453E-B73F-688DEA1111F8}"/>
    <dgm:cxn modelId="{F177FBDE-77DC-4B3B-92DA-76D14E295CAE}" type="presOf" srcId="{48454725-EB86-4330-B7DB-2C7FE1EAAC3A}" destId="{414474DA-46E2-435F-8279-BB11F2385D06}" srcOrd="0" destOrd="0" presId="urn:microsoft.com/office/officeart/2018/2/layout/IconVerticalSolidList"/>
    <dgm:cxn modelId="{E2E249F6-7367-473F-9146-74D7D3E6B59D}" srcId="{D94FD093-B264-4B57-A32F-A50662E05402}" destId="{48454725-EB86-4330-B7DB-2C7FE1EAAC3A}" srcOrd="1" destOrd="0" parTransId="{10D95027-AC48-4F57-8B88-61EDC71075C0}" sibTransId="{E4B9F3C3-CF62-47AA-B432-8C58B1BAB5EC}"/>
    <dgm:cxn modelId="{F766A85A-A03B-48D7-AB67-05FE3A499740}" type="presParOf" srcId="{2AEF72D1-DD50-4A1C-A00B-F790B5AFB48A}" destId="{B421F0D6-4CD6-4369-AC88-7AC7380AA523}" srcOrd="0" destOrd="0" presId="urn:microsoft.com/office/officeart/2018/2/layout/IconVerticalSolidList"/>
    <dgm:cxn modelId="{D15FCC21-CA93-4AB9-9020-9892F34B55A0}" type="presParOf" srcId="{B421F0D6-4CD6-4369-AC88-7AC7380AA523}" destId="{A3D6AF9C-82F5-4099-B35D-B4E7415C18C6}" srcOrd="0" destOrd="0" presId="urn:microsoft.com/office/officeart/2018/2/layout/IconVerticalSolidList"/>
    <dgm:cxn modelId="{BF971902-E154-43AC-833B-0AF0B1037E39}" type="presParOf" srcId="{B421F0D6-4CD6-4369-AC88-7AC7380AA523}" destId="{A46C27E7-833A-4792-8892-4C5E83021974}" srcOrd="1" destOrd="0" presId="urn:microsoft.com/office/officeart/2018/2/layout/IconVerticalSolidList"/>
    <dgm:cxn modelId="{4DC35AA1-C28C-4F59-9554-1A4AE33C09A3}" type="presParOf" srcId="{B421F0D6-4CD6-4369-AC88-7AC7380AA523}" destId="{B39AA32D-33DF-49E1-ACA7-9D75A79D2262}" srcOrd="2" destOrd="0" presId="urn:microsoft.com/office/officeart/2018/2/layout/IconVerticalSolidList"/>
    <dgm:cxn modelId="{DDCEFDBE-5FE5-4AE1-8EB8-68FB4C840B90}" type="presParOf" srcId="{B421F0D6-4CD6-4369-AC88-7AC7380AA523}" destId="{D88A083E-1881-489D-9CDE-F72C62B28770}" srcOrd="3" destOrd="0" presId="urn:microsoft.com/office/officeart/2018/2/layout/IconVerticalSolidList"/>
    <dgm:cxn modelId="{3AC8F0E8-188C-4BB7-B41F-3415D700EAE6}" type="presParOf" srcId="{2AEF72D1-DD50-4A1C-A00B-F790B5AFB48A}" destId="{2135323D-5583-4FD8-BFFE-02DAE5B7011B}" srcOrd="1" destOrd="0" presId="urn:microsoft.com/office/officeart/2018/2/layout/IconVerticalSolidList"/>
    <dgm:cxn modelId="{C7CF4463-C293-4B13-B973-1E751B50B7CC}" type="presParOf" srcId="{2AEF72D1-DD50-4A1C-A00B-F790B5AFB48A}" destId="{FA204462-976C-4422-A011-BF45F2C3141F}" srcOrd="2" destOrd="0" presId="urn:microsoft.com/office/officeart/2018/2/layout/IconVerticalSolidList"/>
    <dgm:cxn modelId="{C69232A3-B03E-43C0-B8C4-394E96B5DB8A}" type="presParOf" srcId="{FA204462-976C-4422-A011-BF45F2C3141F}" destId="{BE554827-05C6-4C0E-ACD3-773470A3952A}" srcOrd="0" destOrd="0" presId="urn:microsoft.com/office/officeart/2018/2/layout/IconVerticalSolidList"/>
    <dgm:cxn modelId="{628F25C7-BF66-4737-A2E2-D020FF395848}" type="presParOf" srcId="{FA204462-976C-4422-A011-BF45F2C3141F}" destId="{93ADAC3A-FD37-404E-BFF7-4527E9DD759B}" srcOrd="1" destOrd="0" presId="urn:microsoft.com/office/officeart/2018/2/layout/IconVerticalSolidList"/>
    <dgm:cxn modelId="{6E78711C-9D8A-4438-A0D0-4DF27F344F25}" type="presParOf" srcId="{FA204462-976C-4422-A011-BF45F2C3141F}" destId="{6EF42DEB-CF56-45EE-86C1-57B539C66903}" srcOrd="2" destOrd="0" presId="urn:microsoft.com/office/officeart/2018/2/layout/IconVerticalSolidList"/>
    <dgm:cxn modelId="{0F41DB91-6894-46FE-B7E3-49386781A039}" type="presParOf" srcId="{FA204462-976C-4422-A011-BF45F2C3141F}" destId="{414474DA-46E2-435F-8279-BB11F2385D06}" srcOrd="3" destOrd="0" presId="urn:microsoft.com/office/officeart/2018/2/layout/IconVerticalSolidList"/>
    <dgm:cxn modelId="{B1F13260-4E1D-4D81-BD2C-3ECB08737237}" type="presParOf" srcId="{2AEF72D1-DD50-4A1C-A00B-F790B5AFB48A}" destId="{D025DFA8-FF13-45F6-BBBC-7D52F856ACDC}" srcOrd="3" destOrd="0" presId="urn:microsoft.com/office/officeart/2018/2/layout/IconVerticalSolidList"/>
    <dgm:cxn modelId="{EC897628-8455-416F-BFD9-043DF7A674AB}" type="presParOf" srcId="{2AEF72D1-DD50-4A1C-A00B-F790B5AFB48A}" destId="{A8131606-0CA9-4D23-9B72-99CADE43B032}" srcOrd="4" destOrd="0" presId="urn:microsoft.com/office/officeart/2018/2/layout/IconVerticalSolidList"/>
    <dgm:cxn modelId="{808DDA1B-4E0B-45A3-869D-0EF99C00A374}" type="presParOf" srcId="{A8131606-0CA9-4D23-9B72-99CADE43B032}" destId="{A672AF84-2CD4-4130-8344-4212FEBE7608}" srcOrd="0" destOrd="0" presId="urn:microsoft.com/office/officeart/2018/2/layout/IconVerticalSolidList"/>
    <dgm:cxn modelId="{B55BC3C4-7DF0-441F-8DDC-E691770B43C0}" type="presParOf" srcId="{A8131606-0CA9-4D23-9B72-99CADE43B032}" destId="{853DDE3A-2AF4-43E4-9E4A-177D19BEDB8F}" srcOrd="1" destOrd="0" presId="urn:microsoft.com/office/officeart/2018/2/layout/IconVerticalSolidList"/>
    <dgm:cxn modelId="{94A55DCC-EA62-4245-A52B-4C627E01C150}" type="presParOf" srcId="{A8131606-0CA9-4D23-9B72-99CADE43B032}" destId="{859C9885-06AD-42CB-B5ED-A19ACBB863EF}" srcOrd="2" destOrd="0" presId="urn:microsoft.com/office/officeart/2018/2/layout/IconVerticalSolidList"/>
    <dgm:cxn modelId="{6AF60E96-9595-41E8-A7B9-F2D37D87A4BA}" type="presParOf" srcId="{A8131606-0CA9-4D23-9B72-99CADE43B032}" destId="{CC6515B9-5CA4-43E8-AD14-367AB526B5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9DB11-35FC-417F-B492-F978F44C9F6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66F7B68-EA2D-4BB9-B345-8E429CDCB4E4}">
      <dgm:prSet/>
      <dgm:spPr/>
      <dgm:t>
        <a:bodyPr/>
        <a:lstStyle/>
        <a:p>
          <a:r>
            <a:rPr lang="en-US" b="1" dirty="0"/>
            <a:t>Data: </a:t>
          </a:r>
          <a:r>
            <a:rPr lang="en-US" dirty="0"/>
            <a:t>	</a:t>
          </a:r>
        </a:p>
      </dgm:t>
    </dgm:pt>
    <dgm:pt modelId="{1CCCA2B9-0D49-4197-8A52-964684F4C739}" type="parTrans" cxnId="{8C40D6F5-69BF-4A40-A102-2CE80482FB2C}">
      <dgm:prSet/>
      <dgm:spPr/>
      <dgm:t>
        <a:bodyPr/>
        <a:lstStyle/>
        <a:p>
          <a:endParaRPr lang="en-US"/>
        </a:p>
      </dgm:t>
    </dgm:pt>
    <dgm:pt modelId="{5BD1FB5D-920F-4D63-B02D-6960F115AA8C}" type="sibTrans" cxnId="{8C40D6F5-69BF-4A40-A102-2CE80482FB2C}">
      <dgm:prSet/>
      <dgm:spPr/>
      <dgm:t>
        <a:bodyPr/>
        <a:lstStyle/>
        <a:p>
          <a:endParaRPr lang="en-US"/>
        </a:p>
      </dgm:t>
    </dgm:pt>
    <dgm:pt modelId="{6B9A5135-62CC-4C26-A110-89FDB09B936B}">
      <dgm:prSet/>
      <dgm:spPr/>
      <dgm:t>
        <a:bodyPr/>
        <a:lstStyle/>
        <a:p>
          <a:r>
            <a:rPr lang="en-US" b="1" dirty="0"/>
            <a:t>Demographics of staff </a:t>
          </a:r>
        </a:p>
      </dgm:t>
    </dgm:pt>
    <dgm:pt modelId="{0A8BE0A2-6715-4D61-9273-F3087D62AFA3}" type="parTrans" cxnId="{10F7D8C6-A63E-4651-9B5A-8E7D9A19DF57}">
      <dgm:prSet/>
      <dgm:spPr/>
      <dgm:t>
        <a:bodyPr/>
        <a:lstStyle/>
        <a:p>
          <a:endParaRPr lang="en-US"/>
        </a:p>
      </dgm:t>
    </dgm:pt>
    <dgm:pt modelId="{A5DE0E00-F199-48FB-B570-B6192196F7DA}" type="sibTrans" cxnId="{10F7D8C6-A63E-4651-9B5A-8E7D9A19DF57}">
      <dgm:prSet/>
      <dgm:spPr/>
      <dgm:t>
        <a:bodyPr/>
        <a:lstStyle/>
        <a:p>
          <a:endParaRPr lang="en-US"/>
        </a:p>
      </dgm:t>
    </dgm:pt>
    <dgm:pt modelId="{D8B91518-FD97-4DCE-99DA-28F0DF404B42}">
      <dgm:prSet/>
      <dgm:spPr/>
      <dgm:t>
        <a:bodyPr/>
        <a:lstStyle/>
        <a:p>
          <a:r>
            <a:rPr lang="en-US" b="1" dirty="0"/>
            <a:t>How did we attract them? </a:t>
          </a:r>
        </a:p>
      </dgm:t>
    </dgm:pt>
    <dgm:pt modelId="{EEAF7D31-1329-4C1E-9A9C-4DDC84345FB0}" type="parTrans" cxnId="{A8A29695-EF04-4B0A-86AC-E79F8E1799DE}">
      <dgm:prSet/>
      <dgm:spPr/>
      <dgm:t>
        <a:bodyPr/>
        <a:lstStyle/>
        <a:p>
          <a:endParaRPr lang="en-US"/>
        </a:p>
      </dgm:t>
    </dgm:pt>
    <dgm:pt modelId="{AA1EA81A-8D3D-4039-8683-3A3673D9877B}" type="sibTrans" cxnId="{A8A29695-EF04-4B0A-86AC-E79F8E1799DE}">
      <dgm:prSet/>
      <dgm:spPr/>
      <dgm:t>
        <a:bodyPr/>
        <a:lstStyle/>
        <a:p>
          <a:endParaRPr lang="en-US"/>
        </a:p>
      </dgm:t>
    </dgm:pt>
    <dgm:pt modelId="{3E8E7330-DC3D-4E9E-943F-7B8A4CD4623B}">
      <dgm:prSet/>
      <dgm:spPr/>
      <dgm:t>
        <a:bodyPr/>
        <a:lstStyle/>
        <a:p>
          <a:r>
            <a:rPr lang="en-US" b="1"/>
            <a:t>Longevity </a:t>
          </a:r>
        </a:p>
      </dgm:t>
    </dgm:pt>
    <dgm:pt modelId="{924933D7-9EC8-46ED-B318-21D10E4AE0CD}" type="parTrans" cxnId="{949DF7D0-07CE-47D8-8CBF-A559A0679687}">
      <dgm:prSet/>
      <dgm:spPr/>
      <dgm:t>
        <a:bodyPr/>
        <a:lstStyle/>
        <a:p>
          <a:endParaRPr lang="en-US"/>
        </a:p>
      </dgm:t>
    </dgm:pt>
    <dgm:pt modelId="{C85CD396-C52F-4160-AE91-7D0A92E7F82F}" type="sibTrans" cxnId="{949DF7D0-07CE-47D8-8CBF-A559A0679687}">
      <dgm:prSet/>
      <dgm:spPr/>
      <dgm:t>
        <a:bodyPr/>
        <a:lstStyle/>
        <a:p>
          <a:endParaRPr lang="en-US"/>
        </a:p>
      </dgm:t>
    </dgm:pt>
    <dgm:pt modelId="{B3FEE387-844A-427F-987B-7C4C230370B3}">
      <dgm:prSet/>
      <dgm:spPr/>
      <dgm:t>
        <a:bodyPr/>
        <a:lstStyle/>
        <a:p>
          <a:r>
            <a:rPr lang="en-US" b="1" dirty="0"/>
            <a:t>Termination </a:t>
          </a:r>
        </a:p>
      </dgm:t>
    </dgm:pt>
    <dgm:pt modelId="{C5FFC32D-A9E8-4400-B66A-3B07ADAB7710}" type="parTrans" cxnId="{2C460A32-E7A0-412A-9B10-23DADA26F570}">
      <dgm:prSet/>
      <dgm:spPr/>
      <dgm:t>
        <a:bodyPr/>
        <a:lstStyle/>
        <a:p>
          <a:endParaRPr lang="en-US"/>
        </a:p>
      </dgm:t>
    </dgm:pt>
    <dgm:pt modelId="{1226BF8F-64C8-4C4A-937B-096A19005891}" type="sibTrans" cxnId="{2C460A32-E7A0-412A-9B10-23DADA26F570}">
      <dgm:prSet/>
      <dgm:spPr/>
      <dgm:t>
        <a:bodyPr/>
        <a:lstStyle/>
        <a:p>
          <a:endParaRPr lang="en-US"/>
        </a:p>
      </dgm:t>
    </dgm:pt>
    <dgm:pt modelId="{CC09A011-166B-43BE-BAEE-59BEF158FF3C}">
      <dgm:prSet/>
      <dgm:spPr/>
      <dgm:t>
        <a:bodyPr/>
        <a:lstStyle/>
        <a:p>
          <a:r>
            <a:rPr lang="en-US" b="1" dirty="0"/>
            <a:t>Methods:</a:t>
          </a:r>
        </a:p>
      </dgm:t>
    </dgm:pt>
    <dgm:pt modelId="{E33DDF2C-BB33-4ADE-8B8C-CC49363F9D38}" type="parTrans" cxnId="{EFA78845-9877-4516-BED5-7EECD0EBEA57}">
      <dgm:prSet/>
      <dgm:spPr/>
      <dgm:t>
        <a:bodyPr/>
        <a:lstStyle/>
        <a:p>
          <a:endParaRPr lang="en-US"/>
        </a:p>
      </dgm:t>
    </dgm:pt>
    <dgm:pt modelId="{4C840235-BF53-4CCC-8DEE-E6DE19B8C4C8}" type="sibTrans" cxnId="{EFA78845-9877-4516-BED5-7EECD0EBEA57}">
      <dgm:prSet/>
      <dgm:spPr/>
      <dgm:t>
        <a:bodyPr/>
        <a:lstStyle/>
        <a:p>
          <a:endParaRPr lang="en-US"/>
        </a:p>
      </dgm:t>
    </dgm:pt>
    <dgm:pt modelId="{3AB3227C-1590-47F8-BDFA-6E3ACC29AE74}">
      <dgm:prSet/>
      <dgm:spPr/>
      <dgm:t>
        <a:bodyPr/>
        <a:lstStyle/>
        <a:p>
          <a:r>
            <a:rPr lang="en-US" b="1" dirty="0"/>
            <a:t>Robust HR database </a:t>
          </a:r>
        </a:p>
      </dgm:t>
    </dgm:pt>
    <dgm:pt modelId="{8455BDDB-6B48-4B68-81DE-C6317AA59F9F}" type="parTrans" cxnId="{A5F60E87-6D4F-48E3-A13F-9046C28B7B13}">
      <dgm:prSet/>
      <dgm:spPr/>
      <dgm:t>
        <a:bodyPr/>
        <a:lstStyle/>
        <a:p>
          <a:endParaRPr lang="en-US"/>
        </a:p>
      </dgm:t>
    </dgm:pt>
    <dgm:pt modelId="{0454ADBB-3406-41AB-BCCD-35472DBE34D6}" type="sibTrans" cxnId="{A5F60E87-6D4F-48E3-A13F-9046C28B7B13}">
      <dgm:prSet/>
      <dgm:spPr/>
      <dgm:t>
        <a:bodyPr/>
        <a:lstStyle/>
        <a:p>
          <a:endParaRPr lang="en-US"/>
        </a:p>
      </dgm:t>
    </dgm:pt>
    <dgm:pt modelId="{C1E5D208-47F0-44C1-92E1-E7D94C23AC8A}">
      <dgm:prSet/>
      <dgm:spPr/>
      <dgm:t>
        <a:bodyPr/>
        <a:lstStyle/>
        <a:p>
          <a:r>
            <a:rPr lang="en-US" b="1" dirty="0"/>
            <a:t>Application with key questions </a:t>
          </a:r>
        </a:p>
      </dgm:t>
    </dgm:pt>
    <dgm:pt modelId="{EE68A13B-2AC4-4B40-A3EB-1E8F419A0095}" type="parTrans" cxnId="{EB7AC3DC-C76D-465C-8FF8-EADEED85E499}">
      <dgm:prSet/>
      <dgm:spPr/>
      <dgm:t>
        <a:bodyPr/>
        <a:lstStyle/>
        <a:p>
          <a:endParaRPr lang="en-US"/>
        </a:p>
      </dgm:t>
    </dgm:pt>
    <dgm:pt modelId="{0DA247A6-86B1-4383-9614-1C862403E0CA}" type="sibTrans" cxnId="{EB7AC3DC-C76D-465C-8FF8-EADEED85E499}">
      <dgm:prSet/>
      <dgm:spPr/>
      <dgm:t>
        <a:bodyPr/>
        <a:lstStyle/>
        <a:p>
          <a:endParaRPr lang="en-US"/>
        </a:p>
      </dgm:t>
    </dgm:pt>
    <dgm:pt modelId="{3A41BA11-F38D-47D6-AE09-E727A83ACBA8}">
      <dgm:prSet/>
      <dgm:spPr/>
      <dgm:t>
        <a:bodyPr/>
        <a:lstStyle/>
        <a:p>
          <a:r>
            <a:rPr lang="en-US" b="1" dirty="0"/>
            <a:t>Exit interviews </a:t>
          </a:r>
        </a:p>
      </dgm:t>
    </dgm:pt>
    <dgm:pt modelId="{A30F097A-DA73-4876-92BA-22E1E6AB016E}" type="parTrans" cxnId="{8921E452-C437-4DF8-8395-48C9A6849A9A}">
      <dgm:prSet/>
      <dgm:spPr/>
      <dgm:t>
        <a:bodyPr/>
        <a:lstStyle/>
        <a:p>
          <a:endParaRPr lang="en-US"/>
        </a:p>
      </dgm:t>
    </dgm:pt>
    <dgm:pt modelId="{72C883FE-B910-4420-86D7-148B1810A4F4}" type="sibTrans" cxnId="{8921E452-C437-4DF8-8395-48C9A6849A9A}">
      <dgm:prSet/>
      <dgm:spPr/>
      <dgm:t>
        <a:bodyPr/>
        <a:lstStyle/>
        <a:p>
          <a:endParaRPr lang="en-US"/>
        </a:p>
      </dgm:t>
    </dgm:pt>
    <dgm:pt modelId="{1651A635-C8D4-4C3D-909C-41F61AEEB623}">
      <dgm:prSet/>
      <dgm:spPr/>
      <dgm:t>
        <a:bodyPr/>
        <a:lstStyle/>
        <a:p>
          <a:r>
            <a:rPr lang="en-US" b="1" dirty="0"/>
            <a:t>Satisfaction Surveys </a:t>
          </a:r>
        </a:p>
      </dgm:t>
    </dgm:pt>
    <dgm:pt modelId="{935EA018-F6D6-4852-932D-0198B9D84F60}" type="parTrans" cxnId="{7DA6F9FF-0B34-414B-A91F-AD67C1DF195D}">
      <dgm:prSet/>
      <dgm:spPr/>
      <dgm:t>
        <a:bodyPr/>
        <a:lstStyle/>
        <a:p>
          <a:endParaRPr lang="en-US"/>
        </a:p>
      </dgm:t>
    </dgm:pt>
    <dgm:pt modelId="{FC6125AC-FD1F-4F17-A71D-5953CD3EEEC1}" type="sibTrans" cxnId="{7DA6F9FF-0B34-414B-A91F-AD67C1DF195D}">
      <dgm:prSet/>
      <dgm:spPr/>
      <dgm:t>
        <a:bodyPr/>
        <a:lstStyle/>
        <a:p>
          <a:endParaRPr lang="en-US"/>
        </a:p>
      </dgm:t>
    </dgm:pt>
    <dgm:pt modelId="{03922481-1F1F-4B00-BFFF-4FEC6F55C575}" type="pres">
      <dgm:prSet presAssocID="{28F9DB11-35FC-417F-B492-F978F44C9F6B}" presName="linear" presStyleCnt="0">
        <dgm:presLayoutVars>
          <dgm:animLvl val="lvl"/>
          <dgm:resizeHandles val="exact"/>
        </dgm:presLayoutVars>
      </dgm:prSet>
      <dgm:spPr/>
    </dgm:pt>
    <dgm:pt modelId="{87EBAFCB-0A7D-4636-BEC6-CDB8820D597D}" type="pres">
      <dgm:prSet presAssocID="{966F7B68-EA2D-4BB9-B345-8E429CDCB4E4}" presName="parentText" presStyleLbl="node1" presStyleIdx="0" presStyleCnt="3">
        <dgm:presLayoutVars>
          <dgm:chMax val="0"/>
          <dgm:bulletEnabled val="1"/>
        </dgm:presLayoutVars>
      </dgm:prSet>
      <dgm:spPr/>
    </dgm:pt>
    <dgm:pt modelId="{BA5EFE02-49F9-4F09-9D85-38F82E7F818C}" type="pres">
      <dgm:prSet presAssocID="{966F7B68-EA2D-4BB9-B345-8E429CDCB4E4}" presName="childText" presStyleLbl="revTx" presStyleIdx="0" presStyleCnt="2">
        <dgm:presLayoutVars>
          <dgm:bulletEnabled val="1"/>
        </dgm:presLayoutVars>
      </dgm:prSet>
      <dgm:spPr/>
    </dgm:pt>
    <dgm:pt modelId="{B16CA835-B8EA-4B7A-A2E0-C47F2A9A6C2F}" type="pres">
      <dgm:prSet presAssocID="{CC09A011-166B-43BE-BAEE-59BEF158FF3C}" presName="parentText" presStyleLbl="node1" presStyleIdx="1" presStyleCnt="3">
        <dgm:presLayoutVars>
          <dgm:chMax val="0"/>
          <dgm:bulletEnabled val="1"/>
        </dgm:presLayoutVars>
      </dgm:prSet>
      <dgm:spPr/>
    </dgm:pt>
    <dgm:pt modelId="{7D2A98CC-8820-4A21-99CE-E195DFD5EA44}" type="pres">
      <dgm:prSet presAssocID="{CC09A011-166B-43BE-BAEE-59BEF158FF3C}" presName="childText" presStyleLbl="revTx" presStyleIdx="1" presStyleCnt="2">
        <dgm:presLayoutVars>
          <dgm:bulletEnabled val="1"/>
        </dgm:presLayoutVars>
      </dgm:prSet>
      <dgm:spPr/>
    </dgm:pt>
    <dgm:pt modelId="{4DAB9841-76CC-4827-AAAF-A4B8C82AA977}" type="pres">
      <dgm:prSet presAssocID="{1651A635-C8D4-4C3D-909C-41F61AEEB623}" presName="parentText" presStyleLbl="node1" presStyleIdx="2" presStyleCnt="3">
        <dgm:presLayoutVars>
          <dgm:chMax val="0"/>
          <dgm:bulletEnabled val="1"/>
        </dgm:presLayoutVars>
      </dgm:prSet>
      <dgm:spPr/>
    </dgm:pt>
  </dgm:ptLst>
  <dgm:cxnLst>
    <dgm:cxn modelId="{72533B11-AF2D-43C4-BE7C-4FB1D7A5FC38}" type="presOf" srcId="{3E8E7330-DC3D-4E9E-943F-7B8A4CD4623B}" destId="{BA5EFE02-49F9-4F09-9D85-38F82E7F818C}" srcOrd="0" destOrd="2" presId="urn:microsoft.com/office/officeart/2005/8/layout/vList2"/>
    <dgm:cxn modelId="{55166624-CA92-4898-A59E-CBDF02A8FBF5}" type="presOf" srcId="{28F9DB11-35FC-417F-B492-F978F44C9F6B}" destId="{03922481-1F1F-4B00-BFFF-4FEC6F55C575}" srcOrd="0" destOrd="0" presId="urn:microsoft.com/office/officeart/2005/8/layout/vList2"/>
    <dgm:cxn modelId="{9D06982B-8E4C-463B-810F-C47DA08B8AA8}" type="presOf" srcId="{3AB3227C-1590-47F8-BDFA-6E3ACC29AE74}" destId="{7D2A98CC-8820-4A21-99CE-E195DFD5EA44}" srcOrd="0" destOrd="0" presId="urn:microsoft.com/office/officeart/2005/8/layout/vList2"/>
    <dgm:cxn modelId="{43FCAA2B-5A5D-4EEB-BCF3-D62487D9D488}" type="presOf" srcId="{966F7B68-EA2D-4BB9-B345-8E429CDCB4E4}" destId="{87EBAFCB-0A7D-4636-BEC6-CDB8820D597D}" srcOrd="0" destOrd="0" presId="urn:microsoft.com/office/officeart/2005/8/layout/vList2"/>
    <dgm:cxn modelId="{2C460A32-E7A0-412A-9B10-23DADA26F570}" srcId="{966F7B68-EA2D-4BB9-B345-8E429CDCB4E4}" destId="{B3FEE387-844A-427F-987B-7C4C230370B3}" srcOrd="3" destOrd="0" parTransId="{C5FFC32D-A9E8-4400-B66A-3B07ADAB7710}" sibTransId="{1226BF8F-64C8-4C4A-937B-096A19005891}"/>
    <dgm:cxn modelId="{0082FA3A-31C9-466A-8A64-6EC0446B4D76}" type="presOf" srcId="{1651A635-C8D4-4C3D-909C-41F61AEEB623}" destId="{4DAB9841-76CC-4827-AAAF-A4B8C82AA977}" srcOrd="0" destOrd="0" presId="urn:microsoft.com/office/officeart/2005/8/layout/vList2"/>
    <dgm:cxn modelId="{4F7AC841-92CE-4F05-ACEF-D9A61C3AF159}" type="presOf" srcId="{C1E5D208-47F0-44C1-92E1-E7D94C23AC8A}" destId="{7D2A98CC-8820-4A21-99CE-E195DFD5EA44}" srcOrd="0" destOrd="1" presId="urn:microsoft.com/office/officeart/2005/8/layout/vList2"/>
    <dgm:cxn modelId="{EFA78845-9877-4516-BED5-7EECD0EBEA57}" srcId="{28F9DB11-35FC-417F-B492-F978F44C9F6B}" destId="{CC09A011-166B-43BE-BAEE-59BEF158FF3C}" srcOrd="1" destOrd="0" parTransId="{E33DDF2C-BB33-4ADE-8B8C-CC49363F9D38}" sibTransId="{4C840235-BF53-4CCC-8DEE-E6DE19B8C4C8}"/>
    <dgm:cxn modelId="{5770F24F-3A13-4F78-B3D3-F2B13626B78A}" type="presOf" srcId="{B3FEE387-844A-427F-987B-7C4C230370B3}" destId="{BA5EFE02-49F9-4F09-9D85-38F82E7F818C}" srcOrd="0" destOrd="3" presId="urn:microsoft.com/office/officeart/2005/8/layout/vList2"/>
    <dgm:cxn modelId="{8921E452-C437-4DF8-8395-48C9A6849A9A}" srcId="{CC09A011-166B-43BE-BAEE-59BEF158FF3C}" destId="{3A41BA11-F38D-47D6-AE09-E727A83ACBA8}" srcOrd="2" destOrd="0" parTransId="{A30F097A-DA73-4876-92BA-22E1E6AB016E}" sibTransId="{72C883FE-B910-4420-86D7-148B1810A4F4}"/>
    <dgm:cxn modelId="{1B77F772-7E8F-491A-8450-0D340B493AE4}" type="presOf" srcId="{CC09A011-166B-43BE-BAEE-59BEF158FF3C}" destId="{B16CA835-B8EA-4B7A-A2E0-C47F2A9A6C2F}" srcOrd="0" destOrd="0" presId="urn:microsoft.com/office/officeart/2005/8/layout/vList2"/>
    <dgm:cxn modelId="{A5F60E87-6D4F-48E3-A13F-9046C28B7B13}" srcId="{CC09A011-166B-43BE-BAEE-59BEF158FF3C}" destId="{3AB3227C-1590-47F8-BDFA-6E3ACC29AE74}" srcOrd="0" destOrd="0" parTransId="{8455BDDB-6B48-4B68-81DE-C6317AA59F9F}" sibTransId="{0454ADBB-3406-41AB-BCCD-35472DBE34D6}"/>
    <dgm:cxn modelId="{A8A29695-EF04-4B0A-86AC-E79F8E1799DE}" srcId="{966F7B68-EA2D-4BB9-B345-8E429CDCB4E4}" destId="{D8B91518-FD97-4DCE-99DA-28F0DF404B42}" srcOrd="1" destOrd="0" parTransId="{EEAF7D31-1329-4C1E-9A9C-4DDC84345FB0}" sibTransId="{AA1EA81A-8D3D-4039-8683-3A3673D9877B}"/>
    <dgm:cxn modelId="{2C47E7B4-CC68-4399-9D10-E0FEBC363A4C}" type="presOf" srcId="{D8B91518-FD97-4DCE-99DA-28F0DF404B42}" destId="{BA5EFE02-49F9-4F09-9D85-38F82E7F818C}" srcOrd="0" destOrd="1" presId="urn:microsoft.com/office/officeart/2005/8/layout/vList2"/>
    <dgm:cxn modelId="{10F7D8C6-A63E-4651-9B5A-8E7D9A19DF57}" srcId="{966F7B68-EA2D-4BB9-B345-8E429CDCB4E4}" destId="{6B9A5135-62CC-4C26-A110-89FDB09B936B}" srcOrd="0" destOrd="0" parTransId="{0A8BE0A2-6715-4D61-9273-F3087D62AFA3}" sibTransId="{A5DE0E00-F199-48FB-B570-B6192196F7DA}"/>
    <dgm:cxn modelId="{949DF7D0-07CE-47D8-8CBF-A559A0679687}" srcId="{966F7B68-EA2D-4BB9-B345-8E429CDCB4E4}" destId="{3E8E7330-DC3D-4E9E-943F-7B8A4CD4623B}" srcOrd="2" destOrd="0" parTransId="{924933D7-9EC8-46ED-B318-21D10E4AE0CD}" sibTransId="{C85CD396-C52F-4160-AE91-7D0A92E7F82F}"/>
    <dgm:cxn modelId="{EB7AC3DC-C76D-465C-8FF8-EADEED85E499}" srcId="{CC09A011-166B-43BE-BAEE-59BEF158FF3C}" destId="{C1E5D208-47F0-44C1-92E1-E7D94C23AC8A}" srcOrd="1" destOrd="0" parTransId="{EE68A13B-2AC4-4B40-A3EB-1E8F419A0095}" sibTransId="{0DA247A6-86B1-4383-9614-1C862403E0CA}"/>
    <dgm:cxn modelId="{8C40D6F5-69BF-4A40-A102-2CE80482FB2C}" srcId="{28F9DB11-35FC-417F-B492-F978F44C9F6B}" destId="{966F7B68-EA2D-4BB9-B345-8E429CDCB4E4}" srcOrd="0" destOrd="0" parTransId="{1CCCA2B9-0D49-4197-8A52-964684F4C739}" sibTransId="{5BD1FB5D-920F-4D63-B02D-6960F115AA8C}"/>
    <dgm:cxn modelId="{ADE988FB-0CED-41A4-A0B8-409012283BC8}" type="presOf" srcId="{3A41BA11-F38D-47D6-AE09-E727A83ACBA8}" destId="{7D2A98CC-8820-4A21-99CE-E195DFD5EA44}" srcOrd="0" destOrd="2" presId="urn:microsoft.com/office/officeart/2005/8/layout/vList2"/>
    <dgm:cxn modelId="{0DF9C3FC-FF87-41A0-97CD-C276DD1E25A6}" type="presOf" srcId="{6B9A5135-62CC-4C26-A110-89FDB09B936B}" destId="{BA5EFE02-49F9-4F09-9D85-38F82E7F818C}" srcOrd="0" destOrd="0" presId="urn:microsoft.com/office/officeart/2005/8/layout/vList2"/>
    <dgm:cxn modelId="{7DA6F9FF-0B34-414B-A91F-AD67C1DF195D}" srcId="{28F9DB11-35FC-417F-B492-F978F44C9F6B}" destId="{1651A635-C8D4-4C3D-909C-41F61AEEB623}" srcOrd="2" destOrd="0" parTransId="{935EA018-F6D6-4852-932D-0198B9D84F60}" sibTransId="{FC6125AC-FD1F-4F17-A71D-5953CD3EEEC1}"/>
    <dgm:cxn modelId="{7941FC8E-BBC1-4FC3-8DD2-B83CA58F80AE}" type="presParOf" srcId="{03922481-1F1F-4B00-BFFF-4FEC6F55C575}" destId="{87EBAFCB-0A7D-4636-BEC6-CDB8820D597D}" srcOrd="0" destOrd="0" presId="urn:microsoft.com/office/officeart/2005/8/layout/vList2"/>
    <dgm:cxn modelId="{7B71B5E8-7202-487A-A762-CCAE74CE1780}" type="presParOf" srcId="{03922481-1F1F-4B00-BFFF-4FEC6F55C575}" destId="{BA5EFE02-49F9-4F09-9D85-38F82E7F818C}" srcOrd="1" destOrd="0" presId="urn:microsoft.com/office/officeart/2005/8/layout/vList2"/>
    <dgm:cxn modelId="{B7D6698E-9CA2-4A57-9ECE-BA0E98A43FE5}" type="presParOf" srcId="{03922481-1F1F-4B00-BFFF-4FEC6F55C575}" destId="{B16CA835-B8EA-4B7A-A2E0-C47F2A9A6C2F}" srcOrd="2" destOrd="0" presId="urn:microsoft.com/office/officeart/2005/8/layout/vList2"/>
    <dgm:cxn modelId="{C7433D1F-7C4C-4AFA-859D-8058FC9CF9CD}" type="presParOf" srcId="{03922481-1F1F-4B00-BFFF-4FEC6F55C575}" destId="{7D2A98CC-8820-4A21-99CE-E195DFD5EA44}" srcOrd="3" destOrd="0" presId="urn:microsoft.com/office/officeart/2005/8/layout/vList2"/>
    <dgm:cxn modelId="{9DDC719E-5FF3-4F00-AC6D-4C395FB38383}" type="presParOf" srcId="{03922481-1F1F-4B00-BFFF-4FEC6F55C575}" destId="{4DAB9841-76CC-4827-AAAF-A4B8C82AA9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99B4EE-AACC-47AC-9354-8E2B594FB25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B54CA81E-0AC0-4EEC-9D1E-820D228BE206}">
      <dgm:prSet/>
      <dgm:spPr/>
      <dgm:t>
        <a:bodyPr/>
        <a:lstStyle/>
        <a:p>
          <a:r>
            <a:rPr lang="en-US" b="1" dirty="0"/>
            <a:t>Individuals and the staff supporting them are delivering messages to their community and to society.</a:t>
          </a:r>
        </a:p>
      </dgm:t>
    </dgm:pt>
    <dgm:pt modelId="{7E07D151-93A5-443F-BD62-47523605ABF8}" type="parTrans" cxnId="{6CB7033E-71C4-48DD-B2F5-6548026B8FBB}">
      <dgm:prSet/>
      <dgm:spPr/>
      <dgm:t>
        <a:bodyPr/>
        <a:lstStyle/>
        <a:p>
          <a:endParaRPr lang="en-US"/>
        </a:p>
      </dgm:t>
    </dgm:pt>
    <dgm:pt modelId="{9B2E213D-56D0-4129-9E8A-F830CE47D120}" type="sibTrans" cxnId="{6CB7033E-71C4-48DD-B2F5-6548026B8FBB}">
      <dgm:prSet/>
      <dgm:spPr/>
      <dgm:t>
        <a:bodyPr/>
        <a:lstStyle/>
        <a:p>
          <a:endParaRPr lang="en-US"/>
        </a:p>
      </dgm:t>
    </dgm:pt>
    <dgm:pt modelId="{AD2A09DA-C3A7-4099-B938-159ABF7B0965}">
      <dgm:prSet/>
      <dgm:spPr/>
      <dgm:t>
        <a:bodyPr/>
        <a:lstStyle/>
        <a:p>
          <a:r>
            <a:rPr lang="en-US" b="1"/>
            <a:t>What should those messages be?</a:t>
          </a:r>
        </a:p>
      </dgm:t>
    </dgm:pt>
    <dgm:pt modelId="{15C5B86C-2BD8-452F-9B42-5080FB516B10}" type="parTrans" cxnId="{5B99B1F1-6366-4954-BD50-94CCC19C5E63}">
      <dgm:prSet/>
      <dgm:spPr/>
      <dgm:t>
        <a:bodyPr/>
        <a:lstStyle/>
        <a:p>
          <a:endParaRPr lang="en-US"/>
        </a:p>
      </dgm:t>
    </dgm:pt>
    <dgm:pt modelId="{BF256BD5-B18C-4400-AACF-E26F953E88FA}" type="sibTrans" cxnId="{5B99B1F1-6366-4954-BD50-94CCC19C5E63}">
      <dgm:prSet/>
      <dgm:spPr/>
      <dgm:t>
        <a:bodyPr/>
        <a:lstStyle/>
        <a:p>
          <a:endParaRPr lang="en-US"/>
        </a:p>
      </dgm:t>
    </dgm:pt>
    <dgm:pt modelId="{EF90E21C-04AF-46C1-A4B8-1E0282D8D51E}">
      <dgm:prSet/>
      <dgm:spPr/>
      <dgm:t>
        <a:bodyPr/>
        <a:lstStyle/>
        <a:p>
          <a:r>
            <a:rPr lang="en-US" b="1" dirty="0"/>
            <a:t>Are we doing a good job of preparing the messengers?</a:t>
          </a:r>
        </a:p>
      </dgm:t>
    </dgm:pt>
    <dgm:pt modelId="{9E28FDB2-FD5C-49C5-8CF8-B272A4744D20}" type="parTrans" cxnId="{662FF63F-5C73-42F8-ACE6-379347B015B5}">
      <dgm:prSet/>
      <dgm:spPr/>
      <dgm:t>
        <a:bodyPr/>
        <a:lstStyle/>
        <a:p>
          <a:endParaRPr lang="en-US"/>
        </a:p>
      </dgm:t>
    </dgm:pt>
    <dgm:pt modelId="{45BC28C0-D390-4C2E-BA09-1D558214DD16}" type="sibTrans" cxnId="{662FF63F-5C73-42F8-ACE6-379347B015B5}">
      <dgm:prSet/>
      <dgm:spPr/>
      <dgm:t>
        <a:bodyPr/>
        <a:lstStyle/>
        <a:p>
          <a:endParaRPr lang="en-US"/>
        </a:p>
      </dgm:t>
    </dgm:pt>
    <dgm:pt modelId="{2EF1FCE3-0B6F-4286-B1DD-0A62A82E0F97}" type="pres">
      <dgm:prSet presAssocID="{1899B4EE-AACC-47AC-9354-8E2B594FB255}" presName="Name0" presStyleCnt="0">
        <dgm:presLayoutVars>
          <dgm:dir/>
          <dgm:animLvl val="lvl"/>
          <dgm:resizeHandles val="exact"/>
        </dgm:presLayoutVars>
      </dgm:prSet>
      <dgm:spPr/>
    </dgm:pt>
    <dgm:pt modelId="{A7E846CC-99B9-4A19-9E6D-1A79107B1AC3}" type="pres">
      <dgm:prSet presAssocID="{B54CA81E-0AC0-4EEC-9D1E-820D228BE206}" presName="linNode" presStyleCnt="0"/>
      <dgm:spPr/>
    </dgm:pt>
    <dgm:pt modelId="{88B840BD-3D35-47B3-9BD9-9565333EF634}" type="pres">
      <dgm:prSet presAssocID="{B54CA81E-0AC0-4EEC-9D1E-820D228BE206}" presName="parentText" presStyleLbl="node1" presStyleIdx="0" presStyleCnt="3" custScaleX="173514">
        <dgm:presLayoutVars>
          <dgm:chMax val="1"/>
          <dgm:bulletEnabled val="1"/>
        </dgm:presLayoutVars>
      </dgm:prSet>
      <dgm:spPr/>
    </dgm:pt>
    <dgm:pt modelId="{A974931E-52D2-46EF-A002-3DE2DAB70C4E}" type="pres">
      <dgm:prSet presAssocID="{9B2E213D-56D0-4129-9E8A-F830CE47D120}" presName="sp" presStyleCnt="0"/>
      <dgm:spPr/>
    </dgm:pt>
    <dgm:pt modelId="{D3869061-3200-434E-BAF9-44A3A9855C3F}" type="pres">
      <dgm:prSet presAssocID="{AD2A09DA-C3A7-4099-B938-159ABF7B0965}" presName="linNode" presStyleCnt="0"/>
      <dgm:spPr/>
    </dgm:pt>
    <dgm:pt modelId="{A4CE902B-D66F-419F-A591-E76D4AB9BD6B}" type="pres">
      <dgm:prSet presAssocID="{AD2A09DA-C3A7-4099-B938-159ABF7B0965}" presName="parentText" presStyleLbl="node1" presStyleIdx="1" presStyleCnt="3" custScaleX="170004">
        <dgm:presLayoutVars>
          <dgm:chMax val="1"/>
          <dgm:bulletEnabled val="1"/>
        </dgm:presLayoutVars>
      </dgm:prSet>
      <dgm:spPr/>
    </dgm:pt>
    <dgm:pt modelId="{EB5A4D26-4143-4F7C-8E1B-311F267FF8F6}" type="pres">
      <dgm:prSet presAssocID="{BF256BD5-B18C-4400-AACF-E26F953E88FA}" presName="sp" presStyleCnt="0"/>
      <dgm:spPr/>
    </dgm:pt>
    <dgm:pt modelId="{A85DA596-593F-4154-B820-7678029521F4}" type="pres">
      <dgm:prSet presAssocID="{EF90E21C-04AF-46C1-A4B8-1E0282D8D51E}" presName="linNode" presStyleCnt="0"/>
      <dgm:spPr/>
    </dgm:pt>
    <dgm:pt modelId="{8DC3938B-FC86-478B-BC17-548CDEB7EE5C}" type="pres">
      <dgm:prSet presAssocID="{EF90E21C-04AF-46C1-A4B8-1E0282D8D51E}" presName="parentText" presStyleLbl="node1" presStyleIdx="2" presStyleCnt="3" custScaleX="173514">
        <dgm:presLayoutVars>
          <dgm:chMax val="1"/>
          <dgm:bulletEnabled val="1"/>
        </dgm:presLayoutVars>
      </dgm:prSet>
      <dgm:spPr/>
    </dgm:pt>
  </dgm:ptLst>
  <dgm:cxnLst>
    <dgm:cxn modelId="{20CF8902-02A5-4F3C-9ADB-6AB671334D23}" type="presOf" srcId="{1899B4EE-AACC-47AC-9354-8E2B594FB255}" destId="{2EF1FCE3-0B6F-4286-B1DD-0A62A82E0F97}" srcOrd="0" destOrd="0" presId="urn:microsoft.com/office/officeart/2005/8/layout/vList5"/>
    <dgm:cxn modelId="{6CB7033E-71C4-48DD-B2F5-6548026B8FBB}" srcId="{1899B4EE-AACC-47AC-9354-8E2B594FB255}" destId="{B54CA81E-0AC0-4EEC-9D1E-820D228BE206}" srcOrd="0" destOrd="0" parTransId="{7E07D151-93A5-443F-BD62-47523605ABF8}" sibTransId="{9B2E213D-56D0-4129-9E8A-F830CE47D120}"/>
    <dgm:cxn modelId="{662FF63F-5C73-42F8-ACE6-379347B015B5}" srcId="{1899B4EE-AACC-47AC-9354-8E2B594FB255}" destId="{EF90E21C-04AF-46C1-A4B8-1E0282D8D51E}" srcOrd="2" destOrd="0" parTransId="{9E28FDB2-FD5C-49C5-8CF8-B272A4744D20}" sibTransId="{45BC28C0-D390-4C2E-BA09-1D558214DD16}"/>
    <dgm:cxn modelId="{17C5E767-D76E-4C1C-80D9-F8176048CE2D}" type="presOf" srcId="{B54CA81E-0AC0-4EEC-9D1E-820D228BE206}" destId="{88B840BD-3D35-47B3-9BD9-9565333EF634}" srcOrd="0" destOrd="0" presId="urn:microsoft.com/office/officeart/2005/8/layout/vList5"/>
    <dgm:cxn modelId="{4549FFBD-B42D-4F49-A31D-71D12FF3396D}" type="presOf" srcId="{EF90E21C-04AF-46C1-A4B8-1E0282D8D51E}" destId="{8DC3938B-FC86-478B-BC17-548CDEB7EE5C}" srcOrd="0" destOrd="0" presId="urn:microsoft.com/office/officeart/2005/8/layout/vList5"/>
    <dgm:cxn modelId="{3540F1C0-7D12-44DF-9663-8DB34622FB45}" type="presOf" srcId="{AD2A09DA-C3A7-4099-B938-159ABF7B0965}" destId="{A4CE902B-D66F-419F-A591-E76D4AB9BD6B}" srcOrd="0" destOrd="0" presId="urn:microsoft.com/office/officeart/2005/8/layout/vList5"/>
    <dgm:cxn modelId="{5B99B1F1-6366-4954-BD50-94CCC19C5E63}" srcId="{1899B4EE-AACC-47AC-9354-8E2B594FB255}" destId="{AD2A09DA-C3A7-4099-B938-159ABF7B0965}" srcOrd="1" destOrd="0" parTransId="{15C5B86C-2BD8-452F-9B42-5080FB516B10}" sibTransId="{BF256BD5-B18C-4400-AACF-E26F953E88FA}"/>
    <dgm:cxn modelId="{323A54C0-2F58-428E-B10D-A7B8B7579993}" type="presParOf" srcId="{2EF1FCE3-0B6F-4286-B1DD-0A62A82E0F97}" destId="{A7E846CC-99B9-4A19-9E6D-1A79107B1AC3}" srcOrd="0" destOrd="0" presId="urn:microsoft.com/office/officeart/2005/8/layout/vList5"/>
    <dgm:cxn modelId="{25AD9B5E-5DFE-43AA-ACA8-7CB3D0DEBAAF}" type="presParOf" srcId="{A7E846CC-99B9-4A19-9E6D-1A79107B1AC3}" destId="{88B840BD-3D35-47B3-9BD9-9565333EF634}" srcOrd="0" destOrd="0" presId="urn:microsoft.com/office/officeart/2005/8/layout/vList5"/>
    <dgm:cxn modelId="{8A3B80DA-7D4B-4439-A535-A9CA9D909FC7}" type="presParOf" srcId="{2EF1FCE3-0B6F-4286-B1DD-0A62A82E0F97}" destId="{A974931E-52D2-46EF-A002-3DE2DAB70C4E}" srcOrd="1" destOrd="0" presId="urn:microsoft.com/office/officeart/2005/8/layout/vList5"/>
    <dgm:cxn modelId="{8C80E0E0-44FF-474C-A44E-B6719D9654FB}" type="presParOf" srcId="{2EF1FCE3-0B6F-4286-B1DD-0A62A82E0F97}" destId="{D3869061-3200-434E-BAF9-44A3A9855C3F}" srcOrd="2" destOrd="0" presId="urn:microsoft.com/office/officeart/2005/8/layout/vList5"/>
    <dgm:cxn modelId="{5D4819E2-68AD-4296-84CB-8ACF5007426D}" type="presParOf" srcId="{D3869061-3200-434E-BAF9-44A3A9855C3F}" destId="{A4CE902B-D66F-419F-A591-E76D4AB9BD6B}" srcOrd="0" destOrd="0" presId="urn:microsoft.com/office/officeart/2005/8/layout/vList5"/>
    <dgm:cxn modelId="{9E40FC8B-0F7C-4AF8-8D2A-38DB0ACD40D4}" type="presParOf" srcId="{2EF1FCE3-0B6F-4286-B1DD-0A62A82E0F97}" destId="{EB5A4D26-4143-4F7C-8E1B-311F267FF8F6}" srcOrd="3" destOrd="0" presId="urn:microsoft.com/office/officeart/2005/8/layout/vList5"/>
    <dgm:cxn modelId="{B8FBD6A5-01C7-43EA-A92D-374C743BA6E7}" type="presParOf" srcId="{2EF1FCE3-0B6F-4286-B1DD-0A62A82E0F97}" destId="{A85DA596-593F-4154-B820-7678029521F4}" srcOrd="4" destOrd="0" presId="urn:microsoft.com/office/officeart/2005/8/layout/vList5"/>
    <dgm:cxn modelId="{E0D13B73-5A4D-48C7-A4BA-33D182AA0AB9}" type="presParOf" srcId="{A85DA596-593F-4154-B820-7678029521F4}" destId="{8DC3938B-FC86-478B-BC17-548CDEB7EE5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265EF2-02F3-4C6F-8B62-80997731E6E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2767382-8855-466E-B463-AA446AA0F69D}">
      <dgm:prSet/>
      <dgm:spPr/>
      <dgm:t>
        <a:bodyPr/>
        <a:lstStyle/>
        <a:p>
          <a:pPr>
            <a:lnSpc>
              <a:spcPct val="100000"/>
            </a:lnSpc>
          </a:pPr>
          <a:r>
            <a:rPr lang="en-US" b="1" dirty="0"/>
            <a:t>Allow initiation, unassisted attempts at tasks and experiences </a:t>
          </a:r>
        </a:p>
      </dgm:t>
    </dgm:pt>
    <dgm:pt modelId="{37DDB12D-10BD-4155-89F4-ABFB6900C5CD}" type="parTrans" cxnId="{9497BAF1-70E8-43AC-8C25-1493C81FEFB1}">
      <dgm:prSet/>
      <dgm:spPr/>
      <dgm:t>
        <a:bodyPr/>
        <a:lstStyle/>
        <a:p>
          <a:endParaRPr lang="en-US"/>
        </a:p>
      </dgm:t>
    </dgm:pt>
    <dgm:pt modelId="{B7DC8F09-9C9F-4205-A93E-D8C6A3945C7F}" type="sibTrans" cxnId="{9497BAF1-70E8-43AC-8C25-1493C81FEFB1}">
      <dgm:prSet/>
      <dgm:spPr/>
      <dgm:t>
        <a:bodyPr/>
        <a:lstStyle/>
        <a:p>
          <a:endParaRPr lang="en-US"/>
        </a:p>
      </dgm:t>
    </dgm:pt>
    <dgm:pt modelId="{27A5CCCE-2220-47EA-9B7E-646BB9A60C3C}">
      <dgm:prSet/>
      <dgm:spPr/>
      <dgm:t>
        <a:bodyPr/>
        <a:lstStyle/>
        <a:p>
          <a:pPr>
            <a:lnSpc>
              <a:spcPct val="100000"/>
            </a:lnSpc>
          </a:pPr>
          <a:r>
            <a:rPr lang="en-US" b="1" dirty="0"/>
            <a:t>Learn to not be at the center of the teaching experience – get out of the way</a:t>
          </a:r>
        </a:p>
      </dgm:t>
    </dgm:pt>
    <dgm:pt modelId="{4D09AB43-FBA5-4224-8454-A732995D6276}" type="parTrans" cxnId="{C1634F59-9D2B-4F73-8B02-DC6152DDA470}">
      <dgm:prSet/>
      <dgm:spPr/>
      <dgm:t>
        <a:bodyPr/>
        <a:lstStyle/>
        <a:p>
          <a:endParaRPr lang="en-US"/>
        </a:p>
      </dgm:t>
    </dgm:pt>
    <dgm:pt modelId="{43CB7969-5E87-4A63-8DE3-B7DA79784B01}" type="sibTrans" cxnId="{C1634F59-9D2B-4F73-8B02-DC6152DDA470}">
      <dgm:prSet/>
      <dgm:spPr/>
      <dgm:t>
        <a:bodyPr/>
        <a:lstStyle/>
        <a:p>
          <a:endParaRPr lang="en-US"/>
        </a:p>
      </dgm:t>
    </dgm:pt>
    <dgm:pt modelId="{A77C5FBC-077F-4DF9-ACD9-5EE6E59FA8EB}">
      <dgm:prSet/>
      <dgm:spPr/>
      <dgm:t>
        <a:bodyPr/>
        <a:lstStyle/>
        <a:p>
          <a:pPr>
            <a:lnSpc>
              <a:spcPct val="100000"/>
            </a:lnSpc>
          </a:pPr>
          <a:r>
            <a:rPr lang="en-US" b="1" dirty="0"/>
            <a:t>Failure is okay, especially with a skilled coach to talk the person through the experience </a:t>
          </a:r>
        </a:p>
      </dgm:t>
    </dgm:pt>
    <dgm:pt modelId="{D10318C7-6F8B-43F5-A117-5EEC027FB3FF}" type="parTrans" cxnId="{78905D17-5F29-43C4-A21E-2D6921A6C6BE}">
      <dgm:prSet/>
      <dgm:spPr/>
      <dgm:t>
        <a:bodyPr/>
        <a:lstStyle/>
        <a:p>
          <a:endParaRPr lang="en-US"/>
        </a:p>
      </dgm:t>
    </dgm:pt>
    <dgm:pt modelId="{B1344904-5153-4376-A0A0-11854DD59EB8}" type="sibTrans" cxnId="{78905D17-5F29-43C4-A21E-2D6921A6C6BE}">
      <dgm:prSet/>
      <dgm:spPr/>
      <dgm:t>
        <a:bodyPr/>
        <a:lstStyle/>
        <a:p>
          <a:endParaRPr lang="en-US"/>
        </a:p>
      </dgm:t>
    </dgm:pt>
    <dgm:pt modelId="{265211B2-EA24-4AB8-954D-23866E590D7A}" type="pres">
      <dgm:prSet presAssocID="{AC265EF2-02F3-4C6F-8B62-80997731E6EC}" presName="outerComposite" presStyleCnt="0">
        <dgm:presLayoutVars>
          <dgm:chMax val="5"/>
          <dgm:dir/>
          <dgm:resizeHandles val="exact"/>
        </dgm:presLayoutVars>
      </dgm:prSet>
      <dgm:spPr/>
    </dgm:pt>
    <dgm:pt modelId="{FA4B68AA-B94C-454B-8850-59838F8D8512}" type="pres">
      <dgm:prSet presAssocID="{AC265EF2-02F3-4C6F-8B62-80997731E6EC}" presName="dummyMaxCanvas" presStyleCnt="0">
        <dgm:presLayoutVars/>
      </dgm:prSet>
      <dgm:spPr/>
    </dgm:pt>
    <dgm:pt modelId="{05C49A32-3D3A-4DB8-8316-C72EF4463F52}" type="pres">
      <dgm:prSet presAssocID="{AC265EF2-02F3-4C6F-8B62-80997731E6EC}" presName="ThreeNodes_1" presStyleLbl="node1" presStyleIdx="0" presStyleCnt="3">
        <dgm:presLayoutVars>
          <dgm:bulletEnabled val="1"/>
        </dgm:presLayoutVars>
      </dgm:prSet>
      <dgm:spPr/>
    </dgm:pt>
    <dgm:pt modelId="{B2755686-8738-4C06-98B1-5C3AC531223E}" type="pres">
      <dgm:prSet presAssocID="{AC265EF2-02F3-4C6F-8B62-80997731E6EC}" presName="ThreeNodes_2" presStyleLbl="node1" presStyleIdx="1" presStyleCnt="3">
        <dgm:presLayoutVars>
          <dgm:bulletEnabled val="1"/>
        </dgm:presLayoutVars>
      </dgm:prSet>
      <dgm:spPr/>
    </dgm:pt>
    <dgm:pt modelId="{211EE7A5-E9CE-4D4F-B745-3B8055E8E690}" type="pres">
      <dgm:prSet presAssocID="{AC265EF2-02F3-4C6F-8B62-80997731E6EC}" presName="ThreeNodes_3" presStyleLbl="node1" presStyleIdx="2" presStyleCnt="3">
        <dgm:presLayoutVars>
          <dgm:bulletEnabled val="1"/>
        </dgm:presLayoutVars>
      </dgm:prSet>
      <dgm:spPr/>
    </dgm:pt>
    <dgm:pt modelId="{FFB11A16-F96B-4EF6-A32F-AD7FC2258FA9}" type="pres">
      <dgm:prSet presAssocID="{AC265EF2-02F3-4C6F-8B62-80997731E6EC}" presName="ThreeConn_1-2" presStyleLbl="fgAccFollowNode1" presStyleIdx="0" presStyleCnt="2">
        <dgm:presLayoutVars>
          <dgm:bulletEnabled val="1"/>
        </dgm:presLayoutVars>
      </dgm:prSet>
      <dgm:spPr/>
    </dgm:pt>
    <dgm:pt modelId="{B4B7DEA2-4D5D-4FB5-A641-ADD0F488E721}" type="pres">
      <dgm:prSet presAssocID="{AC265EF2-02F3-4C6F-8B62-80997731E6EC}" presName="ThreeConn_2-3" presStyleLbl="fgAccFollowNode1" presStyleIdx="1" presStyleCnt="2">
        <dgm:presLayoutVars>
          <dgm:bulletEnabled val="1"/>
        </dgm:presLayoutVars>
      </dgm:prSet>
      <dgm:spPr/>
    </dgm:pt>
    <dgm:pt modelId="{D62A0993-6AA5-44C4-9434-B83F5760C978}" type="pres">
      <dgm:prSet presAssocID="{AC265EF2-02F3-4C6F-8B62-80997731E6EC}" presName="ThreeNodes_1_text" presStyleLbl="node1" presStyleIdx="2" presStyleCnt="3">
        <dgm:presLayoutVars>
          <dgm:bulletEnabled val="1"/>
        </dgm:presLayoutVars>
      </dgm:prSet>
      <dgm:spPr/>
    </dgm:pt>
    <dgm:pt modelId="{8F39F70A-E4F3-42AE-9A6F-879F943A26A8}" type="pres">
      <dgm:prSet presAssocID="{AC265EF2-02F3-4C6F-8B62-80997731E6EC}" presName="ThreeNodes_2_text" presStyleLbl="node1" presStyleIdx="2" presStyleCnt="3">
        <dgm:presLayoutVars>
          <dgm:bulletEnabled val="1"/>
        </dgm:presLayoutVars>
      </dgm:prSet>
      <dgm:spPr/>
    </dgm:pt>
    <dgm:pt modelId="{06D37485-D3F0-4ADD-887A-54346C3CE3A4}" type="pres">
      <dgm:prSet presAssocID="{AC265EF2-02F3-4C6F-8B62-80997731E6EC}" presName="ThreeNodes_3_text" presStyleLbl="node1" presStyleIdx="2" presStyleCnt="3">
        <dgm:presLayoutVars>
          <dgm:bulletEnabled val="1"/>
        </dgm:presLayoutVars>
      </dgm:prSet>
      <dgm:spPr/>
    </dgm:pt>
  </dgm:ptLst>
  <dgm:cxnLst>
    <dgm:cxn modelId="{A1970817-588D-411B-93E4-E4E1DC5CBB3D}" type="presOf" srcId="{27A5CCCE-2220-47EA-9B7E-646BB9A60C3C}" destId="{B2755686-8738-4C06-98B1-5C3AC531223E}" srcOrd="0" destOrd="0" presId="urn:microsoft.com/office/officeart/2005/8/layout/vProcess5"/>
    <dgm:cxn modelId="{78905D17-5F29-43C4-A21E-2D6921A6C6BE}" srcId="{AC265EF2-02F3-4C6F-8B62-80997731E6EC}" destId="{A77C5FBC-077F-4DF9-ACD9-5EE6E59FA8EB}" srcOrd="2" destOrd="0" parTransId="{D10318C7-6F8B-43F5-A117-5EEC027FB3FF}" sibTransId="{B1344904-5153-4376-A0A0-11854DD59EB8}"/>
    <dgm:cxn modelId="{1715B937-8037-429D-BC73-18C1100DAA78}" type="presOf" srcId="{A77C5FBC-077F-4DF9-ACD9-5EE6E59FA8EB}" destId="{211EE7A5-E9CE-4D4F-B745-3B8055E8E690}" srcOrd="0" destOrd="0" presId="urn:microsoft.com/office/officeart/2005/8/layout/vProcess5"/>
    <dgm:cxn modelId="{BA57D939-255E-475E-B0DC-75910DDB5213}" type="presOf" srcId="{A77C5FBC-077F-4DF9-ACD9-5EE6E59FA8EB}" destId="{06D37485-D3F0-4ADD-887A-54346C3CE3A4}" srcOrd="1" destOrd="0" presId="urn:microsoft.com/office/officeart/2005/8/layout/vProcess5"/>
    <dgm:cxn modelId="{156C1550-53DE-4BCF-A5EB-BFB85889989D}" type="presOf" srcId="{43CB7969-5E87-4A63-8DE3-B7DA79784B01}" destId="{B4B7DEA2-4D5D-4FB5-A641-ADD0F488E721}" srcOrd="0" destOrd="0" presId="urn:microsoft.com/office/officeart/2005/8/layout/vProcess5"/>
    <dgm:cxn modelId="{78659B71-8D88-47A7-80F0-F6B9B231737D}" type="presOf" srcId="{D2767382-8855-466E-B463-AA446AA0F69D}" destId="{D62A0993-6AA5-44C4-9434-B83F5760C978}" srcOrd="1" destOrd="0" presId="urn:microsoft.com/office/officeart/2005/8/layout/vProcess5"/>
    <dgm:cxn modelId="{C1634F59-9D2B-4F73-8B02-DC6152DDA470}" srcId="{AC265EF2-02F3-4C6F-8B62-80997731E6EC}" destId="{27A5CCCE-2220-47EA-9B7E-646BB9A60C3C}" srcOrd="1" destOrd="0" parTransId="{4D09AB43-FBA5-4224-8454-A732995D6276}" sibTransId="{43CB7969-5E87-4A63-8DE3-B7DA79784B01}"/>
    <dgm:cxn modelId="{8F176D87-3C0E-4FF9-944A-5A007139C155}" type="presOf" srcId="{27A5CCCE-2220-47EA-9B7E-646BB9A60C3C}" destId="{8F39F70A-E4F3-42AE-9A6F-879F943A26A8}" srcOrd="1" destOrd="0" presId="urn:microsoft.com/office/officeart/2005/8/layout/vProcess5"/>
    <dgm:cxn modelId="{9E8D08C7-1954-48BB-9789-373A30391DA7}" type="presOf" srcId="{D2767382-8855-466E-B463-AA446AA0F69D}" destId="{05C49A32-3D3A-4DB8-8316-C72EF4463F52}" srcOrd="0" destOrd="0" presId="urn:microsoft.com/office/officeart/2005/8/layout/vProcess5"/>
    <dgm:cxn modelId="{37F8F2C8-26A9-4EDA-8E60-B0255A27FBBE}" type="presOf" srcId="{B7DC8F09-9C9F-4205-A93E-D8C6A3945C7F}" destId="{FFB11A16-F96B-4EF6-A32F-AD7FC2258FA9}" srcOrd="0" destOrd="0" presId="urn:microsoft.com/office/officeart/2005/8/layout/vProcess5"/>
    <dgm:cxn modelId="{9497BAF1-70E8-43AC-8C25-1493C81FEFB1}" srcId="{AC265EF2-02F3-4C6F-8B62-80997731E6EC}" destId="{D2767382-8855-466E-B463-AA446AA0F69D}" srcOrd="0" destOrd="0" parTransId="{37DDB12D-10BD-4155-89F4-ABFB6900C5CD}" sibTransId="{B7DC8F09-9C9F-4205-A93E-D8C6A3945C7F}"/>
    <dgm:cxn modelId="{465761FD-A174-499F-9DA9-EB24FB0EA80C}" type="presOf" srcId="{AC265EF2-02F3-4C6F-8B62-80997731E6EC}" destId="{265211B2-EA24-4AB8-954D-23866E590D7A}" srcOrd="0" destOrd="0" presId="urn:microsoft.com/office/officeart/2005/8/layout/vProcess5"/>
    <dgm:cxn modelId="{7CE668DD-07C4-4882-8092-A5A9C28E3A01}" type="presParOf" srcId="{265211B2-EA24-4AB8-954D-23866E590D7A}" destId="{FA4B68AA-B94C-454B-8850-59838F8D8512}" srcOrd="0" destOrd="0" presId="urn:microsoft.com/office/officeart/2005/8/layout/vProcess5"/>
    <dgm:cxn modelId="{E78E6DCA-A325-4736-BFEC-6AE0D066FE87}" type="presParOf" srcId="{265211B2-EA24-4AB8-954D-23866E590D7A}" destId="{05C49A32-3D3A-4DB8-8316-C72EF4463F52}" srcOrd="1" destOrd="0" presId="urn:microsoft.com/office/officeart/2005/8/layout/vProcess5"/>
    <dgm:cxn modelId="{C1B0B497-15F3-4B91-B6E2-AA5F8A868FA1}" type="presParOf" srcId="{265211B2-EA24-4AB8-954D-23866E590D7A}" destId="{B2755686-8738-4C06-98B1-5C3AC531223E}" srcOrd="2" destOrd="0" presId="urn:microsoft.com/office/officeart/2005/8/layout/vProcess5"/>
    <dgm:cxn modelId="{5AC5B031-8EE1-4629-A91E-FEF4588795BC}" type="presParOf" srcId="{265211B2-EA24-4AB8-954D-23866E590D7A}" destId="{211EE7A5-E9CE-4D4F-B745-3B8055E8E690}" srcOrd="3" destOrd="0" presId="urn:microsoft.com/office/officeart/2005/8/layout/vProcess5"/>
    <dgm:cxn modelId="{16D40B5B-93EC-43D9-A79F-B0404378F228}" type="presParOf" srcId="{265211B2-EA24-4AB8-954D-23866E590D7A}" destId="{FFB11A16-F96B-4EF6-A32F-AD7FC2258FA9}" srcOrd="4" destOrd="0" presId="urn:microsoft.com/office/officeart/2005/8/layout/vProcess5"/>
    <dgm:cxn modelId="{8EFE58F9-BC89-4E5D-A938-B6A06C5BEC68}" type="presParOf" srcId="{265211B2-EA24-4AB8-954D-23866E590D7A}" destId="{B4B7DEA2-4D5D-4FB5-A641-ADD0F488E721}" srcOrd="5" destOrd="0" presId="urn:microsoft.com/office/officeart/2005/8/layout/vProcess5"/>
    <dgm:cxn modelId="{777782EB-69F0-4F7A-B353-F430D7D35CE7}" type="presParOf" srcId="{265211B2-EA24-4AB8-954D-23866E590D7A}" destId="{D62A0993-6AA5-44C4-9434-B83F5760C978}" srcOrd="6" destOrd="0" presId="urn:microsoft.com/office/officeart/2005/8/layout/vProcess5"/>
    <dgm:cxn modelId="{0A28212B-32D4-4F82-A3F7-97B252CE0865}" type="presParOf" srcId="{265211B2-EA24-4AB8-954D-23866E590D7A}" destId="{8F39F70A-E4F3-42AE-9A6F-879F943A26A8}" srcOrd="7" destOrd="0" presId="urn:microsoft.com/office/officeart/2005/8/layout/vProcess5"/>
    <dgm:cxn modelId="{CA6DA072-4036-4984-88BB-BC6587764781}" type="presParOf" srcId="{265211B2-EA24-4AB8-954D-23866E590D7A}" destId="{06D37485-D3F0-4ADD-887A-54346C3CE3A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1C033-B75A-4881-B0BD-76D0A93CE1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77AE344-6CAC-4C2B-BCCD-11F466EB8D13}">
      <dgm:prSet/>
      <dgm:spPr/>
      <dgm:t>
        <a:bodyPr/>
        <a:lstStyle/>
        <a:p>
          <a:r>
            <a:rPr lang="en-US" b="1"/>
            <a:t>Managers job descriptions should reflect responsibility to support staff in the field. </a:t>
          </a:r>
          <a:endParaRPr lang="en-US"/>
        </a:p>
      </dgm:t>
    </dgm:pt>
    <dgm:pt modelId="{9A6E37E4-6854-4F1E-AB4D-C37CAEE756AA}" type="parTrans" cxnId="{A4F7AFFC-CE90-469A-B6AC-9905E3A09F5C}">
      <dgm:prSet/>
      <dgm:spPr/>
      <dgm:t>
        <a:bodyPr/>
        <a:lstStyle/>
        <a:p>
          <a:endParaRPr lang="en-US"/>
        </a:p>
      </dgm:t>
    </dgm:pt>
    <dgm:pt modelId="{8D9E3B22-7B32-4608-91CE-ECEAF477D877}" type="sibTrans" cxnId="{A4F7AFFC-CE90-469A-B6AC-9905E3A09F5C}">
      <dgm:prSet/>
      <dgm:spPr/>
      <dgm:t>
        <a:bodyPr/>
        <a:lstStyle/>
        <a:p>
          <a:endParaRPr lang="en-US"/>
        </a:p>
      </dgm:t>
    </dgm:pt>
    <dgm:pt modelId="{7A4BCC86-5B70-4CA4-A1E6-3AC697BD576D}">
      <dgm:prSet/>
      <dgm:spPr/>
      <dgm:t>
        <a:bodyPr/>
        <a:lstStyle/>
        <a:p>
          <a:r>
            <a:rPr lang="en-US" b="1" dirty="0"/>
            <a:t>Managers should have schedules for field visits with staff </a:t>
          </a:r>
          <a:endParaRPr lang="en-US" dirty="0"/>
        </a:p>
      </dgm:t>
    </dgm:pt>
    <dgm:pt modelId="{09592411-7201-45EC-95C3-95B63C45273F}" type="parTrans" cxnId="{025E0BE0-65BD-4071-BE14-B3746B152592}">
      <dgm:prSet/>
      <dgm:spPr/>
      <dgm:t>
        <a:bodyPr/>
        <a:lstStyle/>
        <a:p>
          <a:endParaRPr lang="en-US"/>
        </a:p>
      </dgm:t>
    </dgm:pt>
    <dgm:pt modelId="{FE1B71BE-13DD-49BD-BB87-18FDAA5BE4BA}" type="sibTrans" cxnId="{025E0BE0-65BD-4071-BE14-B3746B152592}">
      <dgm:prSet/>
      <dgm:spPr/>
      <dgm:t>
        <a:bodyPr/>
        <a:lstStyle/>
        <a:p>
          <a:endParaRPr lang="en-US"/>
        </a:p>
      </dgm:t>
    </dgm:pt>
    <dgm:pt modelId="{37345831-152A-4100-BDEC-A1DAC4BE88C9}">
      <dgm:prSet/>
      <dgm:spPr/>
      <dgm:t>
        <a:bodyPr/>
        <a:lstStyle/>
        <a:p>
          <a:r>
            <a:rPr lang="en-US" b="1" dirty="0"/>
            <a:t>Ensure productive staff meetings – think field based!</a:t>
          </a:r>
          <a:endParaRPr lang="en-US" dirty="0"/>
        </a:p>
      </dgm:t>
    </dgm:pt>
    <dgm:pt modelId="{221304B5-E43E-493E-8722-A140136FD2E4}" type="parTrans" cxnId="{CF5B997F-DD9F-46A2-841E-6D6EB58EA2BA}">
      <dgm:prSet/>
      <dgm:spPr/>
      <dgm:t>
        <a:bodyPr/>
        <a:lstStyle/>
        <a:p>
          <a:endParaRPr lang="en-US"/>
        </a:p>
      </dgm:t>
    </dgm:pt>
    <dgm:pt modelId="{68D5F748-A69B-462D-A214-70229CD07936}" type="sibTrans" cxnId="{CF5B997F-DD9F-46A2-841E-6D6EB58EA2BA}">
      <dgm:prSet/>
      <dgm:spPr/>
      <dgm:t>
        <a:bodyPr/>
        <a:lstStyle/>
        <a:p>
          <a:endParaRPr lang="en-US"/>
        </a:p>
      </dgm:t>
    </dgm:pt>
    <dgm:pt modelId="{8DA62EBE-EF94-45D9-9238-C38B75DF06E0}">
      <dgm:prSet/>
      <dgm:spPr/>
      <dgm:t>
        <a:bodyPr/>
        <a:lstStyle/>
        <a:p>
          <a:r>
            <a:rPr lang="en-US" b="1" dirty="0"/>
            <a:t>Provide communication devices/protocols – keep touch</a:t>
          </a:r>
          <a:endParaRPr lang="en-US" dirty="0"/>
        </a:p>
      </dgm:t>
    </dgm:pt>
    <dgm:pt modelId="{445B65AF-0563-4BB3-9DBB-2434603E2167}" type="parTrans" cxnId="{B9E74522-55FB-4F13-BE0B-2C4303EBE043}">
      <dgm:prSet/>
      <dgm:spPr/>
      <dgm:t>
        <a:bodyPr/>
        <a:lstStyle/>
        <a:p>
          <a:endParaRPr lang="en-US"/>
        </a:p>
      </dgm:t>
    </dgm:pt>
    <dgm:pt modelId="{7F4C1B13-E344-4904-B302-E4B6C61318A6}" type="sibTrans" cxnId="{B9E74522-55FB-4F13-BE0B-2C4303EBE043}">
      <dgm:prSet/>
      <dgm:spPr/>
      <dgm:t>
        <a:bodyPr/>
        <a:lstStyle/>
        <a:p>
          <a:endParaRPr lang="en-US"/>
        </a:p>
      </dgm:t>
    </dgm:pt>
    <dgm:pt modelId="{0807A909-08CA-456F-A573-871DD49AE449}">
      <dgm:prSet/>
      <dgm:spPr/>
      <dgm:t>
        <a:bodyPr/>
        <a:lstStyle/>
        <a:p>
          <a:r>
            <a:rPr lang="en-US" b="1" dirty="0"/>
            <a:t>Data collection devises/protocols – making it easier for staff</a:t>
          </a:r>
          <a:endParaRPr lang="en-US" dirty="0"/>
        </a:p>
      </dgm:t>
    </dgm:pt>
    <dgm:pt modelId="{A5F6DDA7-A117-4F20-AA03-6AA86742D57E}" type="parTrans" cxnId="{EB275E96-8EAD-43D8-9E91-4C0BFE4A62C8}">
      <dgm:prSet/>
      <dgm:spPr/>
      <dgm:t>
        <a:bodyPr/>
        <a:lstStyle/>
        <a:p>
          <a:endParaRPr lang="en-US"/>
        </a:p>
      </dgm:t>
    </dgm:pt>
    <dgm:pt modelId="{DC216E1E-A1DA-432A-AFDA-99FEB77A662D}" type="sibTrans" cxnId="{EB275E96-8EAD-43D8-9E91-4C0BFE4A62C8}">
      <dgm:prSet/>
      <dgm:spPr/>
      <dgm:t>
        <a:bodyPr/>
        <a:lstStyle/>
        <a:p>
          <a:endParaRPr lang="en-US"/>
        </a:p>
      </dgm:t>
    </dgm:pt>
    <dgm:pt modelId="{3EB3B33C-9727-4E0F-9CA6-D92723DDC2C3}" type="pres">
      <dgm:prSet presAssocID="{C4E1C033-B75A-4881-B0BD-76D0A93CE1BE}" presName="linear" presStyleCnt="0">
        <dgm:presLayoutVars>
          <dgm:animLvl val="lvl"/>
          <dgm:resizeHandles val="exact"/>
        </dgm:presLayoutVars>
      </dgm:prSet>
      <dgm:spPr/>
    </dgm:pt>
    <dgm:pt modelId="{A7FA9761-D36A-40B3-9E0C-1BA28E5EB6E0}" type="pres">
      <dgm:prSet presAssocID="{E77AE344-6CAC-4C2B-BCCD-11F466EB8D13}" presName="parentText" presStyleLbl="node1" presStyleIdx="0" presStyleCnt="5">
        <dgm:presLayoutVars>
          <dgm:chMax val="0"/>
          <dgm:bulletEnabled val="1"/>
        </dgm:presLayoutVars>
      </dgm:prSet>
      <dgm:spPr/>
    </dgm:pt>
    <dgm:pt modelId="{0ADFE601-F2F8-41A4-B13A-CA41DD86F123}" type="pres">
      <dgm:prSet presAssocID="{8D9E3B22-7B32-4608-91CE-ECEAF477D877}" presName="spacer" presStyleCnt="0"/>
      <dgm:spPr/>
    </dgm:pt>
    <dgm:pt modelId="{5BD54E40-1814-4AE4-A009-DACD563A3942}" type="pres">
      <dgm:prSet presAssocID="{7A4BCC86-5B70-4CA4-A1E6-3AC697BD576D}" presName="parentText" presStyleLbl="node1" presStyleIdx="1" presStyleCnt="5">
        <dgm:presLayoutVars>
          <dgm:chMax val="0"/>
          <dgm:bulletEnabled val="1"/>
        </dgm:presLayoutVars>
      </dgm:prSet>
      <dgm:spPr/>
    </dgm:pt>
    <dgm:pt modelId="{4106EA5C-E193-4B17-827B-A60D1BF8545D}" type="pres">
      <dgm:prSet presAssocID="{FE1B71BE-13DD-49BD-BB87-18FDAA5BE4BA}" presName="spacer" presStyleCnt="0"/>
      <dgm:spPr/>
    </dgm:pt>
    <dgm:pt modelId="{B4853845-4496-4C14-9920-6DFB54842E16}" type="pres">
      <dgm:prSet presAssocID="{37345831-152A-4100-BDEC-A1DAC4BE88C9}" presName="parentText" presStyleLbl="node1" presStyleIdx="2" presStyleCnt="5">
        <dgm:presLayoutVars>
          <dgm:chMax val="0"/>
          <dgm:bulletEnabled val="1"/>
        </dgm:presLayoutVars>
      </dgm:prSet>
      <dgm:spPr/>
    </dgm:pt>
    <dgm:pt modelId="{78C8B293-4ED1-404D-B57E-49819A7C8D37}" type="pres">
      <dgm:prSet presAssocID="{68D5F748-A69B-462D-A214-70229CD07936}" presName="spacer" presStyleCnt="0"/>
      <dgm:spPr/>
    </dgm:pt>
    <dgm:pt modelId="{B7CB83A5-EE7E-4EA0-8B14-CFD95F304FD3}" type="pres">
      <dgm:prSet presAssocID="{8DA62EBE-EF94-45D9-9238-C38B75DF06E0}" presName="parentText" presStyleLbl="node1" presStyleIdx="3" presStyleCnt="5">
        <dgm:presLayoutVars>
          <dgm:chMax val="0"/>
          <dgm:bulletEnabled val="1"/>
        </dgm:presLayoutVars>
      </dgm:prSet>
      <dgm:spPr/>
    </dgm:pt>
    <dgm:pt modelId="{83BC8473-8932-4F07-86A1-5082906E032A}" type="pres">
      <dgm:prSet presAssocID="{7F4C1B13-E344-4904-B302-E4B6C61318A6}" presName="spacer" presStyleCnt="0"/>
      <dgm:spPr/>
    </dgm:pt>
    <dgm:pt modelId="{7D8C8D31-6EC8-40B6-AA84-B4BF4550F270}" type="pres">
      <dgm:prSet presAssocID="{0807A909-08CA-456F-A573-871DD49AE449}" presName="parentText" presStyleLbl="node1" presStyleIdx="4" presStyleCnt="5">
        <dgm:presLayoutVars>
          <dgm:chMax val="0"/>
          <dgm:bulletEnabled val="1"/>
        </dgm:presLayoutVars>
      </dgm:prSet>
      <dgm:spPr/>
    </dgm:pt>
  </dgm:ptLst>
  <dgm:cxnLst>
    <dgm:cxn modelId="{0B8FEC03-EDA5-425C-AD93-3F9D98DA53A5}" type="presOf" srcId="{37345831-152A-4100-BDEC-A1DAC4BE88C9}" destId="{B4853845-4496-4C14-9920-6DFB54842E16}" srcOrd="0" destOrd="0" presId="urn:microsoft.com/office/officeart/2005/8/layout/vList2"/>
    <dgm:cxn modelId="{152F0012-F468-42E7-8902-DAE4C09DBB35}" type="presOf" srcId="{E77AE344-6CAC-4C2B-BCCD-11F466EB8D13}" destId="{A7FA9761-D36A-40B3-9E0C-1BA28E5EB6E0}" srcOrd="0" destOrd="0" presId="urn:microsoft.com/office/officeart/2005/8/layout/vList2"/>
    <dgm:cxn modelId="{B9E74522-55FB-4F13-BE0B-2C4303EBE043}" srcId="{C4E1C033-B75A-4881-B0BD-76D0A93CE1BE}" destId="{8DA62EBE-EF94-45D9-9238-C38B75DF06E0}" srcOrd="3" destOrd="0" parTransId="{445B65AF-0563-4BB3-9DBB-2434603E2167}" sibTransId="{7F4C1B13-E344-4904-B302-E4B6C61318A6}"/>
    <dgm:cxn modelId="{CF5B997F-DD9F-46A2-841E-6D6EB58EA2BA}" srcId="{C4E1C033-B75A-4881-B0BD-76D0A93CE1BE}" destId="{37345831-152A-4100-BDEC-A1DAC4BE88C9}" srcOrd="2" destOrd="0" parTransId="{221304B5-E43E-493E-8722-A140136FD2E4}" sibTransId="{68D5F748-A69B-462D-A214-70229CD07936}"/>
    <dgm:cxn modelId="{97ED198E-E25E-4FAA-B779-FC09F8ADE4D1}" type="presOf" srcId="{C4E1C033-B75A-4881-B0BD-76D0A93CE1BE}" destId="{3EB3B33C-9727-4E0F-9CA6-D92723DDC2C3}" srcOrd="0" destOrd="0" presId="urn:microsoft.com/office/officeart/2005/8/layout/vList2"/>
    <dgm:cxn modelId="{720FAC94-D6C6-4754-886C-049146683124}" type="presOf" srcId="{0807A909-08CA-456F-A573-871DD49AE449}" destId="{7D8C8D31-6EC8-40B6-AA84-B4BF4550F270}" srcOrd="0" destOrd="0" presId="urn:microsoft.com/office/officeart/2005/8/layout/vList2"/>
    <dgm:cxn modelId="{EB275E96-8EAD-43D8-9E91-4C0BFE4A62C8}" srcId="{C4E1C033-B75A-4881-B0BD-76D0A93CE1BE}" destId="{0807A909-08CA-456F-A573-871DD49AE449}" srcOrd="4" destOrd="0" parTransId="{A5F6DDA7-A117-4F20-AA03-6AA86742D57E}" sibTransId="{DC216E1E-A1DA-432A-AFDA-99FEB77A662D}"/>
    <dgm:cxn modelId="{C99871AC-967B-485D-830C-CDBFAFE6D4DB}" type="presOf" srcId="{7A4BCC86-5B70-4CA4-A1E6-3AC697BD576D}" destId="{5BD54E40-1814-4AE4-A009-DACD563A3942}" srcOrd="0" destOrd="0" presId="urn:microsoft.com/office/officeart/2005/8/layout/vList2"/>
    <dgm:cxn modelId="{AE214BAF-95CF-45D1-9FBB-A7609B14330A}" type="presOf" srcId="{8DA62EBE-EF94-45D9-9238-C38B75DF06E0}" destId="{B7CB83A5-EE7E-4EA0-8B14-CFD95F304FD3}" srcOrd="0" destOrd="0" presId="urn:microsoft.com/office/officeart/2005/8/layout/vList2"/>
    <dgm:cxn modelId="{025E0BE0-65BD-4071-BE14-B3746B152592}" srcId="{C4E1C033-B75A-4881-B0BD-76D0A93CE1BE}" destId="{7A4BCC86-5B70-4CA4-A1E6-3AC697BD576D}" srcOrd="1" destOrd="0" parTransId="{09592411-7201-45EC-95C3-95B63C45273F}" sibTransId="{FE1B71BE-13DD-49BD-BB87-18FDAA5BE4BA}"/>
    <dgm:cxn modelId="{A4F7AFFC-CE90-469A-B6AC-9905E3A09F5C}" srcId="{C4E1C033-B75A-4881-B0BD-76D0A93CE1BE}" destId="{E77AE344-6CAC-4C2B-BCCD-11F466EB8D13}" srcOrd="0" destOrd="0" parTransId="{9A6E37E4-6854-4F1E-AB4D-C37CAEE756AA}" sibTransId="{8D9E3B22-7B32-4608-91CE-ECEAF477D877}"/>
    <dgm:cxn modelId="{3E1DA586-6430-43DB-B6CE-8CAF89145503}" type="presParOf" srcId="{3EB3B33C-9727-4E0F-9CA6-D92723DDC2C3}" destId="{A7FA9761-D36A-40B3-9E0C-1BA28E5EB6E0}" srcOrd="0" destOrd="0" presId="urn:microsoft.com/office/officeart/2005/8/layout/vList2"/>
    <dgm:cxn modelId="{8505ED91-04D6-4613-A388-780DD42B60AE}" type="presParOf" srcId="{3EB3B33C-9727-4E0F-9CA6-D92723DDC2C3}" destId="{0ADFE601-F2F8-41A4-B13A-CA41DD86F123}" srcOrd="1" destOrd="0" presId="urn:microsoft.com/office/officeart/2005/8/layout/vList2"/>
    <dgm:cxn modelId="{AD9D12EB-2A2C-48D2-8922-E60E9789F766}" type="presParOf" srcId="{3EB3B33C-9727-4E0F-9CA6-D92723DDC2C3}" destId="{5BD54E40-1814-4AE4-A009-DACD563A3942}" srcOrd="2" destOrd="0" presId="urn:microsoft.com/office/officeart/2005/8/layout/vList2"/>
    <dgm:cxn modelId="{BBF6BACE-7A24-46FE-9D4C-67D2C6160658}" type="presParOf" srcId="{3EB3B33C-9727-4E0F-9CA6-D92723DDC2C3}" destId="{4106EA5C-E193-4B17-827B-A60D1BF8545D}" srcOrd="3" destOrd="0" presId="urn:microsoft.com/office/officeart/2005/8/layout/vList2"/>
    <dgm:cxn modelId="{27452831-23B2-4C92-83A1-DEE888963DF6}" type="presParOf" srcId="{3EB3B33C-9727-4E0F-9CA6-D92723DDC2C3}" destId="{B4853845-4496-4C14-9920-6DFB54842E16}" srcOrd="4" destOrd="0" presId="urn:microsoft.com/office/officeart/2005/8/layout/vList2"/>
    <dgm:cxn modelId="{F174F0C6-CC48-468D-834A-08F798FC29CD}" type="presParOf" srcId="{3EB3B33C-9727-4E0F-9CA6-D92723DDC2C3}" destId="{78C8B293-4ED1-404D-B57E-49819A7C8D37}" srcOrd="5" destOrd="0" presId="urn:microsoft.com/office/officeart/2005/8/layout/vList2"/>
    <dgm:cxn modelId="{8C0B6353-070B-4C44-9D07-2506806D7617}" type="presParOf" srcId="{3EB3B33C-9727-4E0F-9CA6-D92723DDC2C3}" destId="{B7CB83A5-EE7E-4EA0-8B14-CFD95F304FD3}" srcOrd="6" destOrd="0" presId="urn:microsoft.com/office/officeart/2005/8/layout/vList2"/>
    <dgm:cxn modelId="{9BF3CFE4-70F5-44FD-8B25-8BBB6607EFAB}" type="presParOf" srcId="{3EB3B33C-9727-4E0F-9CA6-D92723DDC2C3}" destId="{83BC8473-8932-4F07-86A1-5082906E032A}" srcOrd="7" destOrd="0" presId="urn:microsoft.com/office/officeart/2005/8/layout/vList2"/>
    <dgm:cxn modelId="{86ABDA9E-4BD9-4D53-987C-568C976ABDD2}" type="presParOf" srcId="{3EB3B33C-9727-4E0F-9CA6-D92723DDC2C3}" destId="{7D8C8D31-6EC8-40B6-AA84-B4BF4550F27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CDB5B2-FF34-4DC6-8713-755F11EEFCC2}" type="doc">
      <dgm:prSet loTypeId="urn:microsoft.com/office/officeart/2016/7/layout/VerticalSolidActionList" loCatId="List" qsTypeId="urn:microsoft.com/office/officeart/2005/8/quickstyle/simple3" qsCatId="simple" csTypeId="urn:microsoft.com/office/officeart/2005/8/colors/accent1_3" csCatId="accent1" phldr="1"/>
      <dgm:spPr/>
      <dgm:t>
        <a:bodyPr/>
        <a:lstStyle/>
        <a:p>
          <a:endParaRPr lang="en-US"/>
        </a:p>
      </dgm:t>
    </dgm:pt>
    <dgm:pt modelId="{0C92547D-4136-46DA-9883-CD7CCE8D7718}">
      <dgm:prSet custT="1"/>
      <dgm:spPr/>
      <dgm:t>
        <a:bodyPr/>
        <a:lstStyle/>
        <a:p>
          <a:r>
            <a:rPr lang="en-US" sz="2800" b="1" dirty="0"/>
            <a:t>Tie</a:t>
          </a:r>
        </a:p>
      </dgm:t>
    </dgm:pt>
    <dgm:pt modelId="{B720508D-A8F0-4EDA-B1AD-EF71B11FA238}" type="parTrans" cxnId="{9C7F22B9-4359-42D3-A974-12A81A21964A}">
      <dgm:prSet/>
      <dgm:spPr/>
      <dgm:t>
        <a:bodyPr/>
        <a:lstStyle/>
        <a:p>
          <a:endParaRPr lang="en-US"/>
        </a:p>
      </dgm:t>
    </dgm:pt>
    <dgm:pt modelId="{01E42CDC-E9B0-4B71-AF68-3984E50A5984}" type="sibTrans" cxnId="{9C7F22B9-4359-42D3-A974-12A81A21964A}">
      <dgm:prSet/>
      <dgm:spPr/>
      <dgm:t>
        <a:bodyPr/>
        <a:lstStyle/>
        <a:p>
          <a:endParaRPr lang="en-US"/>
        </a:p>
      </dgm:t>
    </dgm:pt>
    <dgm:pt modelId="{19B946FB-F7C8-42D8-B846-61C21BF30AF5}">
      <dgm:prSet custT="1"/>
      <dgm:spPr/>
      <dgm:t>
        <a:bodyPr/>
        <a:lstStyle/>
        <a:p>
          <a:r>
            <a:rPr lang="en-US" sz="2000" b="1" dirty="0"/>
            <a:t>observation to skills taught in training and competencies in job description</a:t>
          </a:r>
        </a:p>
      </dgm:t>
    </dgm:pt>
    <dgm:pt modelId="{BECE1C8C-AB89-426F-BD66-986FCC5156BD}" type="parTrans" cxnId="{EA6C626E-1014-45E7-9AE5-96647B2A81B8}">
      <dgm:prSet/>
      <dgm:spPr/>
      <dgm:t>
        <a:bodyPr/>
        <a:lstStyle/>
        <a:p>
          <a:endParaRPr lang="en-US"/>
        </a:p>
      </dgm:t>
    </dgm:pt>
    <dgm:pt modelId="{644C0A9A-FD19-4A51-A73D-053C4098A467}" type="sibTrans" cxnId="{EA6C626E-1014-45E7-9AE5-96647B2A81B8}">
      <dgm:prSet/>
      <dgm:spPr/>
      <dgm:t>
        <a:bodyPr/>
        <a:lstStyle/>
        <a:p>
          <a:endParaRPr lang="en-US"/>
        </a:p>
      </dgm:t>
    </dgm:pt>
    <dgm:pt modelId="{3C47D030-554B-433F-A8B0-F3D04869A4B7}">
      <dgm:prSet custT="1"/>
      <dgm:spPr/>
      <dgm:t>
        <a:bodyPr/>
        <a:lstStyle/>
        <a:p>
          <a:r>
            <a:rPr lang="en-US" sz="2800" b="1" dirty="0"/>
            <a:t>Avoid</a:t>
          </a:r>
        </a:p>
      </dgm:t>
    </dgm:pt>
    <dgm:pt modelId="{BF13A673-8485-4F08-922C-9B882218A2AE}" type="parTrans" cxnId="{FCD54091-4113-4621-9E66-E605C4EA8931}">
      <dgm:prSet/>
      <dgm:spPr/>
      <dgm:t>
        <a:bodyPr/>
        <a:lstStyle/>
        <a:p>
          <a:endParaRPr lang="en-US"/>
        </a:p>
      </dgm:t>
    </dgm:pt>
    <dgm:pt modelId="{E91EF99C-5896-4C83-8D55-E66866F82F36}" type="sibTrans" cxnId="{FCD54091-4113-4621-9E66-E605C4EA8931}">
      <dgm:prSet/>
      <dgm:spPr/>
      <dgm:t>
        <a:bodyPr/>
        <a:lstStyle/>
        <a:p>
          <a:endParaRPr lang="en-US"/>
        </a:p>
      </dgm:t>
    </dgm:pt>
    <dgm:pt modelId="{76EC2B22-4ABC-44C2-96DA-E92000358A01}">
      <dgm:prSet/>
      <dgm:spPr/>
      <dgm:t>
        <a:bodyPr/>
        <a:lstStyle/>
        <a:p>
          <a:r>
            <a:rPr lang="en-US" b="1" dirty="0"/>
            <a:t>Assess</a:t>
          </a:r>
        </a:p>
      </dgm:t>
    </dgm:pt>
    <dgm:pt modelId="{56832D47-FECB-4F34-91DF-B016DE4FAE64}" type="parTrans" cxnId="{F78DA1C4-6A84-4384-9925-9F2671313D5B}">
      <dgm:prSet/>
      <dgm:spPr/>
      <dgm:t>
        <a:bodyPr/>
        <a:lstStyle/>
        <a:p>
          <a:endParaRPr lang="en-US"/>
        </a:p>
      </dgm:t>
    </dgm:pt>
    <dgm:pt modelId="{0BD2E2DB-4E74-49A6-9C2D-C9933287E33F}" type="sibTrans" cxnId="{F78DA1C4-6A84-4384-9925-9F2671313D5B}">
      <dgm:prSet/>
      <dgm:spPr/>
      <dgm:t>
        <a:bodyPr/>
        <a:lstStyle/>
        <a:p>
          <a:endParaRPr lang="en-US"/>
        </a:p>
      </dgm:t>
    </dgm:pt>
    <dgm:pt modelId="{6349B0A2-796D-4B35-9039-B3B9973B3CAA}">
      <dgm:prSet custT="1"/>
      <dgm:spPr/>
      <dgm:t>
        <a:bodyPr/>
        <a:lstStyle/>
        <a:p>
          <a:r>
            <a:rPr lang="en-US" sz="2000" b="1" dirty="0"/>
            <a:t>training effectiveness and ability of staff.  Does staff demonstrate necessary competencies</a:t>
          </a:r>
        </a:p>
      </dgm:t>
    </dgm:pt>
    <dgm:pt modelId="{BE5C3E0B-B06C-4691-8349-9659BA0B69C0}" type="parTrans" cxnId="{E0E9EA03-DB4C-49BF-9929-ECA056A3A0C8}">
      <dgm:prSet/>
      <dgm:spPr/>
      <dgm:t>
        <a:bodyPr/>
        <a:lstStyle/>
        <a:p>
          <a:endParaRPr lang="en-US"/>
        </a:p>
      </dgm:t>
    </dgm:pt>
    <dgm:pt modelId="{41D91737-3679-49E3-8DCC-9937260C78ED}" type="sibTrans" cxnId="{E0E9EA03-DB4C-49BF-9929-ECA056A3A0C8}">
      <dgm:prSet/>
      <dgm:spPr/>
      <dgm:t>
        <a:bodyPr/>
        <a:lstStyle/>
        <a:p>
          <a:endParaRPr lang="en-US"/>
        </a:p>
      </dgm:t>
    </dgm:pt>
    <dgm:pt modelId="{F134FFF9-B0C4-4C02-8A66-D34449E6E5AF}">
      <dgm:prSet/>
      <dgm:spPr/>
      <dgm:t>
        <a:bodyPr/>
        <a:lstStyle/>
        <a:p>
          <a:r>
            <a:rPr lang="en-US" b="1" dirty="0"/>
            <a:t>Identify</a:t>
          </a:r>
        </a:p>
      </dgm:t>
    </dgm:pt>
    <dgm:pt modelId="{BFCCF32A-47FB-40D9-B518-BC23195568CC}" type="parTrans" cxnId="{02551701-D90F-439B-ADAA-6C4699B347AD}">
      <dgm:prSet/>
      <dgm:spPr/>
      <dgm:t>
        <a:bodyPr/>
        <a:lstStyle/>
        <a:p>
          <a:endParaRPr lang="en-US"/>
        </a:p>
      </dgm:t>
    </dgm:pt>
    <dgm:pt modelId="{5CF1D351-4FD7-4289-BF41-95D2925050AE}" type="sibTrans" cxnId="{02551701-D90F-439B-ADAA-6C4699B347AD}">
      <dgm:prSet/>
      <dgm:spPr/>
      <dgm:t>
        <a:bodyPr/>
        <a:lstStyle/>
        <a:p>
          <a:endParaRPr lang="en-US"/>
        </a:p>
      </dgm:t>
    </dgm:pt>
    <dgm:pt modelId="{F11AD69E-A2E2-456D-BB12-C58FF256355B}">
      <dgm:prSet custT="1"/>
      <dgm:spPr/>
      <dgm:t>
        <a:bodyPr/>
        <a:lstStyle/>
        <a:p>
          <a:r>
            <a:rPr lang="en-US" sz="2000" b="1" dirty="0"/>
            <a:t>strategies to support acquisition of necessary skills  </a:t>
          </a:r>
        </a:p>
      </dgm:t>
    </dgm:pt>
    <dgm:pt modelId="{97B72E22-6E00-4F36-BECF-821CA19957AC}" type="parTrans" cxnId="{D2637B34-CE4F-402C-ABEE-A6C9C2B75928}">
      <dgm:prSet/>
      <dgm:spPr/>
      <dgm:t>
        <a:bodyPr/>
        <a:lstStyle/>
        <a:p>
          <a:endParaRPr lang="en-US"/>
        </a:p>
      </dgm:t>
    </dgm:pt>
    <dgm:pt modelId="{6F083DD4-AA53-4ACF-B818-1616BC0F39DC}" type="sibTrans" cxnId="{D2637B34-CE4F-402C-ABEE-A6C9C2B75928}">
      <dgm:prSet/>
      <dgm:spPr/>
      <dgm:t>
        <a:bodyPr/>
        <a:lstStyle/>
        <a:p>
          <a:endParaRPr lang="en-US"/>
        </a:p>
      </dgm:t>
    </dgm:pt>
    <dgm:pt modelId="{E2924BEB-1E82-4E52-8ED8-32F992B6CC33}">
      <dgm:prSet custT="1"/>
      <dgm:spPr/>
      <dgm:t>
        <a:bodyPr/>
        <a:lstStyle/>
        <a:p>
          <a:r>
            <a:rPr lang="en-US" sz="2000" dirty="0"/>
            <a:t> </a:t>
          </a:r>
          <a:r>
            <a:rPr lang="en-US" sz="2000" b="1" dirty="0"/>
            <a:t>punitive feel.  Associate  observation to assessment of  effectiveness of training</a:t>
          </a:r>
        </a:p>
      </dgm:t>
    </dgm:pt>
    <dgm:pt modelId="{9A9E4BFA-5AD7-4A88-B1EE-6836E83486B8}" type="sibTrans" cxnId="{3AA7E7B5-A152-4C08-9B8D-820E422C2870}">
      <dgm:prSet/>
      <dgm:spPr/>
      <dgm:t>
        <a:bodyPr/>
        <a:lstStyle/>
        <a:p>
          <a:endParaRPr lang="en-US"/>
        </a:p>
      </dgm:t>
    </dgm:pt>
    <dgm:pt modelId="{6A759007-D659-4CCA-9BDF-1C0867028E8E}" type="parTrans" cxnId="{3AA7E7B5-A152-4C08-9B8D-820E422C2870}">
      <dgm:prSet/>
      <dgm:spPr/>
      <dgm:t>
        <a:bodyPr/>
        <a:lstStyle/>
        <a:p>
          <a:endParaRPr lang="en-US"/>
        </a:p>
      </dgm:t>
    </dgm:pt>
    <dgm:pt modelId="{296681AB-623C-4A0E-99C9-C7D3B90F2B76}" type="pres">
      <dgm:prSet presAssocID="{4FCDB5B2-FF34-4DC6-8713-755F11EEFCC2}" presName="Name0" presStyleCnt="0">
        <dgm:presLayoutVars>
          <dgm:dir/>
          <dgm:animLvl val="lvl"/>
          <dgm:resizeHandles val="exact"/>
        </dgm:presLayoutVars>
      </dgm:prSet>
      <dgm:spPr/>
    </dgm:pt>
    <dgm:pt modelId="{FBEC7687-EFBF-43A8-9750-F98F56B7BA9F}" type="pres">
      <dgm:prSet presAssocID="{0C92547D-4136-46DA-9883-CD7CCE8D7718}" presName="linNode" presStyleCnt="0"/>
      <dgm:spPr/>
    </dgm:pt>
    <dgm:pt modelId="{D8781CEB-947A-488A-A94C-BFCCFDAB7DB6}" type="pres">
      <dgm:prSet presAssocID="{0C92547D-4136-46DA-9883-CD7CCE8D7718}" presName="parentText" presStyleLbl="alignNode1" presStyleIdx="0" presStyleCnt="4">
        <dgm:presLayoutVars>
          <dgm:chMax val="1"/>
          <dgm:bulletEnabled/>
        </dgm:presLayoutVars>
      </dgm:prSet>
      <dgm:spPr/>
    </dgm:pt>
    <dgm:pt modelId="{E7D96FB4-FD33-4937-982B-5FC5CE6917A5}" type="pres">
      <dgm:prSet presAssocID="{0C92547D-4136-46DA-9883-CD7CCE8D7718}" presName="descendantText" presStyleLbl="alignAccFollowNode1" presStyleIdx="0" presStyleCnt="4">
        <dgm:presLayoutVars>
          <dgm:bulletEnabled/>
        </dgm:presLayoutVars>
      </dgm:prSet>
      <dgm:spPr/>
    </dgm:pt>
    <dgm:pt modelId="{0D14DA8B-0F00-4C2A-92D5-075495A29F3D}" type="pres">
      <dgm:prSet presAssocID="{01E42CDC-E9B0-4B71-AF68-3984E50A5984}" presName="sp" presStyleCnt="0"/>
      <dgm:spPr/>
    </dgm:pt>
    <dgm:pt modelId="{4E67C2F0-9630-4B4D-A70A-DEA98D947614}" type="pres">
      <dgm:prSet presAssocID="{3C47D030-554B-433F-A8B0-F3D04869A4B7}" presName="linNode" presStyleCnt="0"/>
      <dgm:spPr/>
    </dgm:pt>
    <dgm:pt modelId="{27AD1CCB-69D7-4DE7-B73F-2ACB02F0EAD5}" type="pres">
      <dgm:prSet presAssocID="{3C47D030-554B-433F-A8B0-F3D04869A4B7}" presName="parentText" presStyleLbl="alignNode1" presStyleIdx="1" presStyleCnt="4">
        <dgm:presLayoutVars>
          <dgm:chMax val="1"/>
          <dgm:bulletEnabled/>
        </dgm:presLayoutVars>
      </dgm:prSet>
      <dgm:spPr/>
    </dgm:pt>
    <dgm:pt modelId="{39C3A997-2574-41E1-A34A-11BEBF23722B}" type="pres">
      <dgm:prSet presAssocID="{3C47D030-554B-433F-A8B0-F3D04869A4B7}" presName="descendantText" presStyleLbl="alignAccFollowNode1" presStyleIdx="1" presStyleCnt="4">
        <dgm:presLayoutVars>
          <dgm:bulletEnabled/>
        </dgm:presLayoutVars>
      </dgm:prSet>
      <dgm:spPr/>
    </dgm:pt>
    <dgm:pt modelId="{DFFCAA6F-83E1-4BFE-A508-E6FF80BD0BE3}" type="pres">
      <dgm:prSet presAssocID="{E91EF99C-5896-4C83-8D55-E66866F82F36}" presName="sp" presStyleCnt="0"/>
      <dgm:spPr/>
    </dgm:pt>
    <dgm:pt modelId="{328F6A27-24F2-4934-866F-1FEF0B8AD778}" type="pres">
      <dgm:prSet presAssocID="{76EC2B22-4ABC-44C2-96DA-E92000358A01}" presName="linNode" presStyleCnt="0"/>
      <dgm:spPr/>
    </dgm:pt>
    <dgm:pt modelId="{F8D52701-21EA-452F-84C6-057BEF945E6E}" type="pres">
      <dgm:prSet presAssocID="{76EC2B22-4ABC-44C2-96DA-E92000358A01}" presName="parentText" presStyleLbl="alignNode1" presStyleIdx="2" presStyleCnt="4">
        <dgm:presLayoutVars>
          <dgm:chMax val="1"/>
          <dgm:bulletEnabled/>
        </dgm:presLayoutVars>
      </dgm:prSet>
      <dgm:spPr/>
    </dgm:pt>
    <dgm:pt modelId="{AF227CD9-395B-4975-A596-ACAF06FF857C}" type="pres">
      <dgm:prSet presAssocID="{76EC2B22-4ABC-44C2-96DA-E92000358A01}" presName="descendantText" presStyleLbl="alignAccFollowNode1" presStyleIdx="2" presStyleCnt="4">
        <dgm:presLayoutVars>
          <dgm:bulletEnabled/>
        </dgm:presLayoutVars>
      </dgm:prSet>
      <dgm:spPr/>
    </dgm:pt>
    <dgm:pt modelId="{D2A57C8E-DA86-43F4-94F0-7088F55C7B18}" type="pres">
      <dgm:prSet presAssocID="{0BD2E2DB-4E74-49A6-9C2D-C9933287E33F}" presName="sp" presStyleCnt="0"/>
      <dgm:spPr/>
    </dgm:pt>
    <dgm:pt modelId="{5DE626AD-C805-4534-84F0-A16D93365AA8}" type="pres">
      <dgm:prSet presAssocID="{F134FFF9-B0C4-4C02-8A66-D34449E6E5AF}" presName="linNode" presStyleCnt="0"/>
      <dgm:spPr/>
    </dgm:pt>
    <dgm:pt modelId="{9BF97A1A-67E6-4059-8965-268A2DD0ABED}" type="pres">
      <dgm:prSet presAssocID="{F134FFF9-B0C4-4C02-8A66-D34449E6E5AF}" presName="parentText" presStyleLbl="alignNode1" presStyleIdx="3" presStyleCnt="4">
        <dgm:presLayoutVars>
          <dgm:chMax val="1"/>
          <dgm:bulletEnabled/>
        </dgm:presLayoutVars>
      </dgm:prSet>
      <dgm:spPr/>
    </dgm:pt>
    <dgm:pt modelId="{2E217763-E50D-4DF4-ABC4-26272D21B3E4}" type="pres">
      <dgm:prSet presAssocID="{F134FFF9-B0C4-4C02-8A66-D34449E6E5AF}" presName="descendantText" presStyleLbl="alignAccFollowNode1" presStyleIdx="3" presStyleCnt="4">
        <dgm:presLayoutVars>
          <dgm:bulletEnabled/>
        </dgm:presLayoutVars>
      </dgm:prSet>
      <dgm:spPr/>
    </dgm:pt>
  </dgm:ptLst>
  <dgm:cxnLst>
    <dgm:cxn modelId="{02551701-D90F-439B-ADAA-6C4699B347AD}" srcId="{4FCDB5B2-FF34-4DC6-8713-755F11EEFCC2}" destId="{F134FFF9-B0C4-4C02-8A66-D34449E6E5AF}" srcOrd="3" destOrd="0" parTransId="{BFCCF32A-47FB-40D9-B518-BC23195568CC}" sibTransId="{5CF1D351-4FD7-4289-BF41-95D2925050AE}"/>
    <dgm:cxn modelId="{E0E9EA03-DB4C-49BF-9929-ECA056A3A0C8}" srcId="{76EC2B22-4ABC-44C2-96DA-E92000358A01}" destId="{6349B0A2-796D-4B35-9039-B3B9973B3CAA}" srcOrd="0" destOrd="0" parTransId="{BE5C3E0B-B06C-4691-8349-9659BA0B69C0}" sibTransId="{41D91737-3679-49E3-8DCC-9937260C78ED}"/>
    <dgm:cxn modelId="{D44F281E-CFD0-445C-892D-E8C2B045C958}" type="presOf" srcId="{E2924BEB-1E82-4E52-8ED8-32F992B6CC33}" destId="{39C3A997-2574-41E1-A34A-11BEBF23722B}" srcOrd="0" destOrd="0" presId="urn:microsoft.com/office/officeart/2016/7/layout/VerticalSolidActionList"/>
    <dgm:cxn modelId="{F77F5928-E68D-4198-AC01-968F802D61D8}" type="presOf" srcId="{4FCDB5B2-FF34-4DC6-8713-755F11EEFCC2}" destId="{296681AB-623C-4A0E-99C9-C7D3B90F2B76}" srcOrd="0" destOrd="0" presId="urn:microsoft.com/office/officeart/2016/7/layout/VerticalSolidActionList"/>
    <dgm:cxn modelId="{D2637B34-CE4F-402C-ABEE-A6C9C2B75928}" srcId="{F134FFF9-B0C4-4C02-8A66-D34449E6E5AF}" destId="{F11AD69E-A2E2-456D-BB12-C58FF256355B}" srcOrd="0" destOrd="0" parTransId="{97B72E22-6E00-4F36-BECF-821CA19957AC}" sibTransId="{6F083DD4-AA53-4ACF-B818-1616BC0F39DC}"/>
    <dgm:cxn modelId="{F450043B-3CD3-4AD4-830A-FBC9F69CDDEF}" type="presOf" srcId="{0C92547D-4136-46DA-9883-CD7CCE8D7718}" destId="{D8781CEB-947A-488A-A94C-BFCCFDAB7DB6}" srcOrd="0" destOrd="0" presId="urn:microsoft.com/office/officeart/2016/7/layout/VerticalSolidActionList"/>
    <dgm:cxn modelId="{3D367C66-2B47-4D93-9548-10FE50ECE4F1}" type="presOf" srcId="{F11AD69E-A2E2-456D-BB12-C58FF256355B}" destId="{2E217763-E50D-4DF4-ABC4-26272D21B3E4}" srcOrd="0" destOrd="0" presId="urn:microsoft.com/office/officeart/2016/7/layout/VerticalSolidActionList"/>
    <dgm:cxn modelId="{EA6C626E-1014-45E7-9AE5-96647B2A81B8}" srcId="{0C92547D-4136-46DA-9883-CD7CCE8D7718}" destId="{19B946FB-F7C8-42D8-B846-61C21BF30AF5}" srcOrd="0" destOrd="0" parTransId="{BECE1C8C-AB89-426F-BD66-986FCC5156BD}" sibTransId="{644C0A9A-FD19-4A51-A73D-053C4098A467}"/>
    <dgm:cxn modelId="{C49B1350-25B7-4292-A4DF-1ED0444E7E8B}" type="presOf" srcId="{3C47D030-554B-433F-A8B0-F3D04869A4B7}" destId="{27AD1CCB-69D7-4DE7-B73F-2ACB02F0EAD5}" srcOrd="0" destOrd="0" presId="urn:microsoft.com/office/officeart/2016/7/layout/VerticalSolidActionList"/>
    <dgm:cxn modelId="{FCD54091-4113-4621-9E66-E605C4EA8931}" srcId="{4FCDB5B2-FF34-4DC6-8713-755F11EEFCC2}" destId="{3C47D030-554B-433F-A8B0-F3D04869A4B7}" srcOrd="1" destOrd="0" parTransId="{BF13A673-8485-4F08-922C-9B882218A2AE}" sibTransId="{E91EF99C-5896-4C83-8D55-E66866F82F36}"/>
    <dgm:cxn modelId="{B47CE294-2547-4823-9486-3BC1809213B2}" type="presOf" srcId="{F134FFF9-B0C4-4C02-8A66-D34449E6E5AF}" destId="{9BF97A1A-67E6-4059-8965-268A2DD0ABED}" srcOrd="0" destOrd="0" presId="urn:microsoft.com/office/officeart/2016/7/layout/VerticalSolidActionList"/>
    <dgm:cxn modelId="{3A6ECE9B-0FDF-4A56-BAAB-FC1D4C2CC792}" type="presOf" srcId="{19B946FB-F7C8-42D8-B846-61C21BF30AF5}" destId="{E7D96FB4-FD33-4937-982B-5FC5CE6917A5}" srcOrd="0" destOrd="0" presId="urn:microsoft.com/office/officeart/2016/7/layout/VerticalSolidActionList"/>
    <dgm:cxn modelId="{3AA7E7B5-A152-4C08-9B8D-820E422C2870}" srcId="{3C47D030-554B-433F-A8B0-F3D04869A4B7}" destId="{E2924BEB-1E82-4E52-8ED8-32F992B6CC33}" srcOrd="0" destOrd="0" parTransId="{6A759007-D659-4CCA-9BDF-1C0867028E8E}" sibTransId="{9A9E4BFA-5AD7-4A88-B1EE-6836E83486B8}"/>
    <dgm:cxn modelId="{9C7F22B9-4359-42D3-A974-12A81A21964A}" srcId="{4FCDB5B2-FF34-4DC6-8713-755F11EEFCC2}" destId="{0C92547D-4136-46DA-9883-CD7CCE8D7718}" srcOrd="0" destOrd="0" parTransId="{B720508D-A8F0-4EDA-B1AD-EF71B11FA238}" sibTransId="{01E42CDC-E9B0-4B71-AF68-3984E50A5984}"/>
    <dgm:cxn modelId="{3A20E2BC-CC97-44D1-9B39-BF48B3636B5A}" type="presOf" srcId="{6349B0A2-796D-4B35-9039-B3B9973B3CAA}" destId="{AF227CD9-395B-4975-A596-ACAF06FF857C}" srcOrd="0" destOrd="0" presId="urn:microsoft.com/office/officeart/2016/7/layout/VerticalSolidActionList"/>
    <dgm:cxn modelId="{F78DA1C4-6A84-4384-9925-9F2671313D5B}" srcId="{4FCDB5B2-FF34-4DC6-8713-755F11EEFCC2}" destId="{76EC2B22-4ABC-44C2-96DA-E92000358A01}" srcOrd="2" destOrd="0" parTransId="{56832D47-FECB-4F34-91DF-B016DE4FAE64}" sibTransId="{0BD2E2DB-4E74-49A6-9C2D-C9933287E33F}"/>
    <dgm:cxn modelId="{9A389CE6-99AF-4049-B421-F3873918239B}" type="presOf" srcId="{76EC2B22-4ABC-44C2-96DA-E92000358A01}" destId="{F8D52701-21EA-452F-84C6-057BEF945E6E}" srcOrd="0" destOrd="0" presId="urn:microsoft.com/office/officeart/2016/7/layout/VerticalSolidActionList"/>
    <dgm:cxn modelId="{B92EE945-2E36-496A-8206-4C61A8A2CF93}" type="presParOf" srcId="{296681AB-623C-4A0E-99C9-C7D3B90F2B76}" destId="{FBEC7687-EFBF-43A8-9750-F98F56B7BA9F}" srcOrd="0" destOrd="0" presId="urn:microsoft.com/office/officeart/2016/7/layout/VerticalSolidActionList"/>
    <dgm:cxn modelId="{46FC39D8-F04D-4DDA-895C-B6DA4A07BA80}" type="presParOf" srcId="{FBEC7687-EFBF-43A8-9750-F98F56B7BA9F}" destId="{D8781CEB-947A-488A-A94C-BFCCFDAB7DB6}" srcOrd="0" destOrd="0" presId="urn:microsoft.com/office/officeart/2016/7/layout/VerticalSolidActionList"/>
    <dgm:cxn modelId="{2BAFAAB3-70A4-4763-8CBC-9FEB7806926D}" type="presParOf" srcId="{FBEC7687-EFBF-43A8-9750-F98F56B7BA9F}" destId="{E7D96FB4-FD33-4937-982B-5FC5CE6917A5}" srcOrd="1" destOrd="0" presId="urn:microsoft.com/office/officeart/2016/7/layout/VerticalSolidActionList"/>
    <dgm:cxn modelId="{0B4BE55A-2757-4B26-8ABB-6A306F30E29F}" type="presParOf" srcId="{296681AB-623C-4A0E-99C9-C7D3B90F2B76}" destId="{0D14DA8B-0F00-4C2A-92D5-075495A29F3D}" srcOrd="1" destOrd="0" presId="urn:microsoft.com/office/officeart/2016/7/layout/VerticalSolidActionList"/>
    <dgm:cxn modelId="{F2E0B3B0-3304-41A6-9C27-BC3419C54A91}" type="presParOf" srcId="{296681AB-623C-4A0E-99C9-C7D3B90F2B76}" destId="{4E67C2F0-9630-4B4D-A70A-DEA98D947614}" srcOrd="2" destOrd="0" presId="urn:microsoft.com/office/officeart/2016/7/layout/VerticalSolidActionList"/>
    <dgm:cxn modelId="{CFC79CD4-D3FB-42CE-BFDC-34EED64602E2}" type="presParOf" srcId="{4E67C2F0-9630-4B4D-A70A-DEA98D947614}" destId="{27AD1CCB-69D7-4DE7-B73F-2ACB02F0EAD5}" srcOrd="0" destOrd="0" presId="urn:microsoft.com/office/officeart/2016/7/layout/VerticalSolidActionList"/>
    <dgm:cxn modelId="{49A8AD07-2E15-4476-8259-CE7A469F94E7}" type="presParOf" srcId="{4E67C2F0-9630-4B4D-A70A-DEA98D947614}" destId="{39C3A997-2574-41E1-A34A-11BEBF23722B}" srcOrd="1" destOrd="0" presId="urn:microsoft.com/office/officeart/2016/7/layout/VerticalSolidActionList"/>
    <dgm:cxn modelId="{03488365-9B8C-4706-84CB-EDC3750E656B}" type="presParOf" srcId="{296681AB-623C-4A0E-99C9-C7D3B90F2B76}" destId="{DFFCAA6F-83E1-4BFE-A508-E6FF80BD0BE3}" srcOrd="3" destOrd="0" presId="urn:microsoft.com/office/officeart/2016/7/layout/VerticalSolidActionList"/>
    <dgm:cxn modelId="{4EE42A00-D791-46D4-A2B3-B7D9935E0A54}" type="presParOf" srcId="{296681AB-623C-4A0E-99C9-C7D3B90F2B76}" destId="{328F6A27-24F2-4934-866F-1FEF0B8AD778}" srcOrd="4" destOrd="0" presId="urn:microsoft.com/office/officeart/2016/7/layout/VerticalSolidActionList"/>
    <dgm:cxn modelId="{DD07909E-2246-40C4-BE59-A603B896F2D0}" type="presParOf" srcId="{328F6A27-24F2-4934-866F-1FEF0B8AD778}" destId="{F8D52701-21EA-452F-84C6-057BEF945E6E}" srcOrd="0" destOrd="0" presId="urn:microsoft.com/office/officeart/2016/7/layout/VerticalSolidActionList"/>
    <dgm:cxn modelId="{FA27F778-2A77-4305-9F90-80C46D86EBCB}" type="presParOf" srcId="{328F6A27-24F2-4934-866F-1FEF0B8AD778}" destId="{AF227CD9-395B-4975-A596-ACAF06FF857C}" srcOrd="1" destOrd="0" presId="urn:microsoft.com/office/officeart/2016/7/layout/VerticalSolidActionList"/>
    <dgm:cxn modelId="{EC6A894F-2A9F-468E-9976-60A06F248E20}" type="presParOf" srcId="{296681AB-623C-4A0E-99C9-C7D3B90F2B76}" destId="{D2A57C8E-DA86-43F4-94F0-7088F55C7B18}" srcOrd="5" destOrd="0" presId="urn:microsoft.com/office/officeart/2016/7/layout/VerticalSolidActionList"/>
    <dgm:cxn modelId="{B8B650E7-35B4-4A2B-9359-7BC91E902DE5}" type="presParOf" srcId="{296681AB-623C-4A0E-99C9-C7D3B90F2B76}" destId="{5DE626AD-C805-4534-84F0-A16D93365AA8}" srcOrd="6" destOrd="0" presId="urn:microsoft.com/office/officeart/2016/7/layout/VerticalSolidActionList"/>
    <dgm:cxn modelId="{4834DD09-795F-4FAE-90C0-DE4F584D9022}" type="presParOf" srcId="{5DE626AD-C805-4534-84F0-A16D93365AA8}" destId="{9BF97A1A-67E6-4059-8965-268A2DD0ABED}" srcOrd="0" destOrd="0" presId="urn:microsoft.com/office/officeart/2016/7/layout/VerticalSolidActionList"/>
    <dgm:cxn modelId="{06936240-62CC-442B-91CB-E24C130F567C}" type="presParOf" srcId="{5DE626AD-C805-4534-84F0-A16D93365AA8}" destId="{2E217763-E50D-4DF4-ABC4-26272D21B3E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EC2DEF-A16A-4761-A6D9-45D105B5B402}" type="doc">
      <dgm:prSet loTypeId="urn:microsoft.com/office/officeart/2005/8/layout/default" loCatId="list" qsTypeId="urn:microsoft.com/office/officeart/2005/8/quickstyle/simple2" qsCatId="simple" csTypeId="urn:microsoft.com/office/officeart/2005/8/colors/accent3_4" csCatId="accent3" phldr="1"/>
      <dgm:spPr/>
      <dgm:t>
        <a:bodyPr/>
        <a:lstStyle/>
        <a:p>
          <a:endParaRPr lang="en-US"/>
        </a:p>
      </dgm:t>
    </dgm:pt>
    <dgm:pt modelId="{4BF748C3-3BB2-4112-A26D-5B7147D96329}">
      <dgm:prSet/>
      <dgm:spPr>
        <a:solidFill>
          <a:schemeClr val="accent2"/>
        </a:solidFill>
      </dgm:spPr>
      <dgm:t>
        <a:bodyPr/>
        <a:lstStyle/>
        <a:p>
          <a:r>
            <a:rPr lang="en-US" b="1"/>
            <a:t>flexible and cooperative</a:t>
          </a:r>
          <a:endParaRPr lang="en-US"/>
        </a:p>
      </dgm:t>
    </dgm:pt>
    <dgm:pt modelId="{E72D6F76-7C54-450B-8BF6-1F0C61FC9041}" type="parTrans" cxnId="{35262349-ECDD-4D69-A108-DCCB794CF662}">
      <dgm:prSet/>
      <dgm:spPr/>
      <dgm:t>
        <a:bodyPr/>
        <a:lstStyle/>
        <a:p>
          <a:endParaRPr lang="en-US"/>
        </a:p>
      </dgm:t>
    </dgm:pt>
    <dgm:pt modelId="{CB53C842-3EDA-40FB-A455-A131BAB4B0AD}" type="sibTrans" cxnId="{35262349-ECDD-4D69-A108-DCCB794CF662}">
      <dgm:prSet/>
      <dgm:spPr/>
      <dgm:t>
        <a:bodyPr/>
        <a:lstStyle/>
        <a:p>
          <a:endParaRPr lang="en-US"/>
        </a:p>
      </dgm:t>
    </dgm:pt>
    <dgm:pt modelId="{0F9D7B41-BB72-4895-ABE0-3EE3C5541B48}">
      <dgm:prSet/>
      <dgm:spPr>
        <a:solidFill>
          <a:schemeClr val="accent6"/>
        </a:solidFill>
      </dgm:spPr>
      <dgm:t>
        <a:bodyPr/>
        <a:lstStyle/>
        <a:p>
          <a:r>
            <a:rPr lang="en-US" b="1"/>
            <a:t>customer service oriented </a:t>
          </a:r>
          <a:endParaRPr lang="en-US"/>
        </a:p>
      </dgm:t>
    </dgm:pt>
    <dgm:pt modelId="{1DAD6807-4CC8-4970-8A2C-EEEA539943CC}" type="parTrans" cxnId="{63BC98C6-393F-469B-A603-203BB5FF9CE5}">
      <dgm:prSet/>
      <dgm:spPr/>
      <dgm:t>
        <a:bodyPr/>
        <a:lstStyle/>
        <a:p>
          <a:endParaRPr lang="en-US"/>
        </a:p>
      </dgm:t>
    </dgm:pt>
    <dgm:pt modelId="{F614E146-BF96-4953-9B1B-881A905DB81F}" type="sibTrans" cxnId="{63BC98C6-393F-469B-A603-203BB5FF9CE5}">
      <dgm:prSet/>
      <dgm:spPr/>
      <dgm:t>
        <a:bodyPr/>
        <a:lstStyle/>
        <a:p>
          <a:endParaRPr lang="en-US"/>
        </a:p>
      </dgm:t>
    </dgm:pt>
    <dgm:pt modelId="{857B9385-C833-47E9-A25F-B1C191814D6A}">
      <dgm:prSet/>
      <dgm:spPr>
        <a:solidFill>
          <a:schemeClr val="accent1"/>
        </a:solidFill>
      </dgm:spPr>
      <dgm:t>
        <a:bodyPr/>
        <a:lstStyle/>
        <a:p>
          <a:r>
            <a:rPr lang="en-US" b="1" dirty="0"/>
            <a:t>cooperates w/others to ensure appropriate support provided </a:t>
          </a:r>
          <a:endParaRPr lang="en-US" dirty="0"/>
        </a:p>
      </dgm:t>
    </dgm:pt>
    <dgm:pt modelId="{137F2EFE-91A4-4CC5-B15E-4C6ACF37257B}" type="parTrans" cxnId="{B7E07C56-D110-4324-92A7-67036B497FAA}">
      <dgm:prSet/>
      <dgm:spPr/>
      <dgm:t>
        <a:bodyPr/>
        <a:lstStyle/>
        <a:p>
          <a:endParaRPr lang="en-US"/>
        </a:p>
      </dgm:t>
    </dgm:pt>
    <dgm:pt modelId="{AD63C811-510C-4543-A75E-2048B1A9854C}" type="sibTrans" cxnId="{B7E07C56-D110-4324-92A7-67036B497FAA}">
      <dgm:prSet/>
      <dgm:spPr/>
      <dgm:t>
        <a:bodyPr/>
        <a:lstStyle/>
        <a:p>
          <a:endParaRPr lang="en-US"/>
        </a:p>
      </dgm:t>
    </dgm:pt>
    <dgm:pt modelId="{EA75BE93-51E3-4B4E-BA06-5AE12FDC7258}" type="pres">
      <dgm:prSet presAssocID="{55EC2DEF-A16A-4761-A6D9-45D105B5B402}" presName="diagram" presStyleCnt="0">
        <dgm:presLayoutVars>
          <dgm:dir/>
          <dgm:resizeHandles val="exact"/>
        </dgm:presLayoutVars>
      </dgm:prSet>
      <dgm:spPr/>
    </dgm:pt>
    <dgm:pt modelId="{B8AF8961-083B-4D3D-A3CD-77937761F62E}" type="pres">
      <dgm:prSet presAssocID="{4BF748C3-3BB2-4112-A26D-5B7147D96329}" presName="node" presStyleLbl="node1" presStyleIdx="0" presStyleCnt="3">
        <dgm:presLayoutVars>
          <dgm:bulletEnabled val="1"/>
        </dgm:presLayoutVars>
      </dgm:prSet>
      <dgm:spPr/>
    </dgm:pt>
    <dgm:pt modelId="{EB94F52B-0F8F-4B50-B826-D7FE68CEECCB}" type="pres">
      <dgm:prSet presAssocID="{CB53C842-3EDA-40FB-A455-A131BAB4B0AD}" presName="sibTrans" presStyleCnt="0"/>
      <dgm:spPr/>
    </dgm:pt>
    <dgm:pt modelId="{536D6B19-6A9A-4056-8580-10CF447E8E1E}" type="pres">
      <dgm:prSet presAssocID="{0F9D7B41-BB72-4895-ABE0-3EE3C5541B48}" presName="node" presStyleLbl="node1" presStyleIdx="1" presStyleCnt="3">
        <dgm:presLayoutVars>
          <dgm:bulletEnabled val="1"/>
        </dgm:presLayoutVars>
      </dgm:prSet>
      <dgm:spPr/>
    </dgm:pt>
    <dgm:pt modelId="{8BACA318-53CA-4C05-9EED-A078ACC952A2}" type="pres">
      <dgm:prSet presAssocID="{F614E146-BF96-4953-9B1B-881A905DB81F}" presName="sibTrans" presStyleCnt="0"/>
      <dgm:spPr/>
    </dgm:pt>
    <dgm:pt modelId="{3BC003F3-510C-444F-8287-AF9E580A25E7}" type="pres">
      <dgm:prSet presAssocID="{857B9385-C833-47E9-A25F-B1C191814D6A}" presName="node" presStyleLbl="node1" presStyleIdx="2" presStyleCnt="3">
        <dgm:presLayoutVars>
          <dgm:bulletEnabled val="1"/>
        </dgm:presLayoutVars>
      </dgm:prSet>
      <dgm:spPr/>
    </dgm:pt>
  </dgm:ptLst>
  <dgm:cxnLst>
    <dgm:cxn modelId="{6A5B0141-EB5F-4AA4-809C-513D8EE7F0DA}" type="presOf" srcId="{4BF748C3-3BB2-4112-A26D-5B7147D96329}" destId="{B8AF8961-083B-4D3D-A3CD-77937761F62E}" srcOrd="0" destOrd="0" presId="urn:microsoft.com/office/officeart/2005/8/layout/default"/>
    <dgm:cxn modelId="{35262349-ECDD-4D69-A108-DCCB794CF662}" srcId="{55EC2DEF-A16A-4761-A6D9-45D105B5B402}" destId="{4BF748C3-3BB2-4112-A26D-5B7147D96329}" srcOrd="0" destOrd="0" parTransId="{E72D6F76-7C54-450B-8BF6-1F0C61FC9041}" sibTransId="{CB53C842-3EDA-40FB-A455-A131BAB4B0AD}"/>
    <dgm:cxn modelId="{B7E07C56-D110-4324-92A7-67036B497FAA}" srcId="{55EC2DEF-A16A-4761-A6D9-45D105B5B402}" destId="{857B9385-C833-47E9-A25F-B1C191814D6A}" srcOrd="2" destOrd="0" parTransId="{137F2EFE-91A4-4CC5-B15E-4C6ACF37257B}" sibTransId="{AD63C811-510C-4543-A75E-2048B1A9854C}"/>
    <dgm:cxn modelId="{CB5DAB86-BEDD-4929-8AFD-F75E9F733283}" type="presOf" srcId="{0F9D7B41-BB72-4895-ABE0-3EE3C5541B48}" destId="{536D6B19-6A9A-4056-8580-10CF447E8E1E}" srcOrd="0" destOrd="0" presId="urn:microsoft.com/office/officeart/2005/8/layout/default"/>
    <dgm:cxn modelId="{63BC98C6-393F-469B-A603-203BB5FF9CE5}" srcId="{55EC2DEF-A16A-4761-A6D9-45D105B5B402}" destId="{0F9D7B41-BB72-4895-ABE0-3EE3C5541B48}" srcOrd="1" destOrd="0" parTransId="{1DAD6807-4CC8-4970-8A2C-EEEA539943CC}" sibTransId="{F614E146-BF96-4953-9B1B-881A905DB81F}"/>
    <dgm:cxn modelId="{26E9BDE0-0576-4727-96DE-2FE5F561FA40}" type="presOf" srcId="{857B9385-C833-47E9-A25F-B1C191814D6A}" destId="{3BC003F3-510C-444F-8287-AF9E580A25E7}" srcOrd="0" destOrd="0" presId="urn:microsoft.com/office/officeart/2005/8/layout/default"/>
    <dgm:cxn modelId="{095BF7EA-8433-4F87-A975-603709A513B5}" type="presOf" srcId="{55EC2DEF-A16A-4761-A6D9-45D105B5B402}" destId="{EA75BE93-51E3-4B4E-BA06-5AE12FDC7258}" srcOrd="0" destOrd="0" presId="urn:microsoft.com/office/officeart/2005/8/layout/default"/>
    <dgm:cxn modelId="{969E0CD2-F388-4F5B-A26A-02D57AA14AF5}" type="presParOf" srcId="{EA75BE93-51E3-4B4E-BA06-5AE12FDC7258}" destId="{B8AF8961-083B-4D3D-A3CD-77937761F62E}" srcOrd="0" destOrd="0" presId="urn:microsoft.com/office/officeart/2005/8/layout/default"/>
    <dgm:cxn modelId="{F2244A35-B675-4604-9937-9EE20A88F839}" type="presParOf" srcId="{EA75BE93-51E3-4B4E-BA06-5AE12FDC7258}" destId="{EB94F52B-0F8F-4B50-B826-D7FE68CEECCB}" srcOrd="1" destOrd="0" presId="urn:microsoft.com/office/officeart/2005/8/layout/default"/>
    <dgm:cxn modelId="{D1D918B6-8EAC-42E4-877C-9A173BE4EB24}" type="presParOf" srcId="{EA75BE93-51E3-4B4E-BA06-5AE12FDC7258}" destId="{536D6B19-6A9A-4056-8580-10CF447E8E1E}" srcOrd="2" destOrd="0" presId="urn:microsoft.com/office/officeart/2005/8/layout/default"/>
    <dgm:cxn modelId="{43DFE777-0CDE-457D-B294-CF1018052CE8}" type="presParOf" srcId="{EA75BE93-51E3-4B4E-BA06-5AE12FDC7258}" destId="{8BACA318-53CA-4C05-9EED-A078ACC952A2}" srcOrd="3" destOrd="0" presId="urn:microsoft.com/office/officeart/2005/8/layout/default"/>
    <dgm:cxn modelId="{2B2C8CC1-74F4-406B-8F9D-DEE969C9E6F3}" type="presParOf" srcId="{EA75BE93-51E3-4B4E-BA06-5AE12FDC7258}" destId="{3BC003F3-510C-444F-8287-AF9E580A25E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DFB19-B3FB-499E-B6CA-60CFA1C7F0AE}">
      <dsp:nvSpPr>
        <dsp:cNvPr id="0" name=""/>
        <dsp:cNvSpPr/>
      </dsp:nvSpPr>
      <dsp:spPr>
        <a:xfrm>
          <a:off x="0" y="-5"/>
          <a:ext cx="4279926" cy="11658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We are involved in a civil rights movement for people with disabilities </a:t>
          </a:r>
        </a:p>
      </dsp:txBody>
      <dsp:txXfrm>
        <a:off x="34147" y="34142"/>
        <a:ext cx="2885466" cy="1097566"/>
      </dsp:txXfrm>
    </dsp:sp>
    <dsp:sp modelId="{D7728A2D-D144-4B1B-87AE-DA5C03894708}">
      <dsp:nvSpPr>
        <dsp:cNvPr id="0" name=""/>
        <dsp:cNvSpPr/>
      </dsp:nvSpPr>
      <dsp:spPr>
        <a:xfrm>
          <a:off x="187740" y="1143002"/>
          <a:ext cx="4279926" cy="1165860"/>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Civil rights laws, like ADA, often precede cultural change </a:t>
          </a:r>
        </a:p>
      </dsp:txBody>
      <dsp:txXfrm>
        <a:off x="221887" y="1177149"/>
        <a:ext cx="3134218" cy="1097566"/>
      </dsp:txXfrm>
    </dsp:sp>
    <dsp:sp modelId="{732BA0D3-2400-42E7-8E6F-C44E7BBA0C9E}">
      <dsp:nvSpPr>
        <dsp:cNvPr id="0" name=""/>
        <dsp:cNvSpPr/>
      </dsp:nvSpPr>
      <dsp:spPr>
        <a:xfrm>
          <a:off x="540728" y="2209797"/>
          <a:ext cx="4279926" cy="1318261"/>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Cultural change occurs slowly and begins with changes in entrenched perceptions </a:t>
          </a:r>
        </a:p>
      </dsp:txBody>
      <dsp:txXfrm>
        <a:off x="579339" y="2248408"/>
        <a:ext cx="3125290" cy="1241039"/>
      </dsp:txXfrm>
    </dsp:sp>
    <dsp:sp modelId="{6EC9663E-AE74-467E-AE84-C1480B276CCC}">
      <dsp:nvSpPr>
        <dsp:cNvPr id="0" name=""/>
        <dsp:cNvSpPr/>
      </dsp:nvSpPr>
      <dsp:spPr>
        <a:xfrm>
          <a:off x="958172" y="3505200"/>
          <a:ext cx="4279926" cy="1383024"/>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Changes in perception occur with changes in experience or observation</a:t>
          </a:r>
        </a:p>
      </dsp:txBody>
      <dsp:txXfrm>
        <a:off x="998679" y="3545707"/>
        <a:ext cx="3121498" cy="1302010"/>
      </dsp:txXfrm>
    </dsp:sp>
    <dsp:sp modelId="{BB341DA3-4684-4063-BE9D-98F5D28BBE72}">
      <dsp:nvSpPr>
        <dsp:cNvPr id="0" name=""/>
        <dsp:cNvSpPr/>
      </dsp:nvSpPr>
      <dsp:spPr>
        <a:xfrm>
          <a:off x="1184603" y="4824329"/>
          <a:ext cx="4279926" cy="1424937"/>
        </a:xfrm>
        <a:prstGeom prst="roundRect">
          <a:avLst>
            <a:gd name="adj" fmla="val 10000"/>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Staff are in a great position to effect those changes in perception through their behavior and advocacy</a:t>
          </a:r>
        </a:p>
      </dsp:txBody>
      <dsp:txXfrm>
        <a:off x="1226338" y="4866064"/>
        <a:ext cx="3119042" cy="1341467"/>
      </dsp:txXfrm>
    </dsp:sp>
    <dsp:sp modelId="{EF4EE339-E5E2-4BE8-A4C0-E863B2083D79}">
      <dsp:nvSpPr>
        <dsp:cNvPr id="0" name=""/>
        <dsp:cNvSpPr/>
      </dsp:nvSpPr>
      <dsp:spPr>
        <a:xfrm>
          <a:off x="3522117" y="786956"/>
          <a:ext cx="757809" cy="75780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692624" y="786956"/>
        <a:ext cx="416795" cy="570251"/>
      </dsp:txXfrm>
    </dsp:sp>
    <dsp:sp modelId="{05FFB038-02A4-4A8F-904E-E2AB46BBE1C4}">
      <dsp:nvSpPr>
        <dsp:cNvPr id="0" name=""/>
        <dsp:cNvSpPr/>
      </dsp:nvSpPr>
      <dsp:spPr>
        <a:xfrm>
          <a:off x="3841722" y="2114741"/>
          <a:ext cx="757809" cy="757809"/>
        </a:xfrm>
        <a:prstGeom prst="downArrow">
          <a:avLst>
            <a:gd name="adj1" fmla="val 55000"/>
            <a:gd name="adj2" fmla="val 45000"/>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012229" y="2114741"/>
        <a:ext cx="416795" cy="570251"/>
      </dsp:txXfrm>
    </dsp:sp>
    <dsp:sp modelId="{340ED811-82CF-46FB-9D88-83CE128DBE53}">
      <dsp:nvSpPr>
        <dsp:cNvPr id="0" name=""/>
        <dsp:cNvSpPr/>
      </dsp:nvSpPr>
      <dsp:spPr>
        <a:xfrm>
          <a:off x="4161327" y="3423095"/>
          <a:ext cx="757809" cy="757809"/>
        </a:xfrm>
        <a:prstGeom prst="downArrow">
          <a:avLst>
            <a:gd name="adj1" fmla="val 55000"/>
            <a:gd name="adj2" fmla="val 45000"/>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331834" y="3423095"/>
        <a:ext cx="416795" cy="570251"/>
      </dsp:txXfrm>
    </dsp:sp>
    <dsp:sp modelId="{414A40D6-C0D3-4FBE-80AD-ADF9E27B35E8}">
      <dsp:nvSpPr>
        <dsp:cNvPr id="0" name=""/>
        <dsp:cNvSpPr/>
      </dsp:nvSpPr>
      <dsp:spPr>
        <a:xfrm>
          <a:off x="4480932" y="4763834"/>
          <a:ext cx="757809" cy="757809"/>
        </a:xfrm>
        <a:prstGeom prst="downArrow">
          <a:avLst>
            <a:gd name="adj1" fmla="val 55000"/>
            <a:gd name="adj2" fmla="val 45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651439" y="4763834"/>
        <a:ext cx="416795" cy="570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3542-02E8-4C6E-A75B-4CA263D84C74}">
      <dsp:nvSpPr>
        <dsp:cNvPr id="0" name=""/>
        <dsp:cNvSpPr/>
      </dsp:nvSpPr>
      <dsp:spPr>
        <a:xfrm>
          <a:off x="258762" y="0"/>
          <a:ext cx="5572125" cy="557212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666F88-61F9-4F59-9570-9FAE9DA28799}">
      <dsp:nvSpPr>
        <dsp:cNvPr id="0" name=""/>
        <dsp:cNvSpPr/>
      </dsp:nvSpPr>
      <dsp:spPr>
        <a:xfrm>
          <a:off x="788114" y="529351"/>
          <a:ext cx="2173128" cy="217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Piloting </a:t>
          </a:r>
        </a:p>
        <a:p>
          <a:pPr marL="0" lvl="0" indent="0" algn="ctr" defTabSz="889000">
            <a:lnSpc>
              <a:spcPct val="90000"/>
            </a:lnSpc>
            <a:spcBef>
              <a:spcPct val="0"/>
            </a:spcBef>
            <a:spcAft>
              <a:spcPct val="35000"/>
            </a:spcAft>
            <a:buNone/>
          </a:pPr>
          <a:r>
            <a:rPr lang="en-US" sz="2000" b="1" kern="1200" dirty="0"/>
            <a:t>trying things out to determine staffing ratios and types </a:t>
          </a:r>
        </a:p>
      </dsp:txBody>
      <dsp:txXfrm>
        <a:off x="894197" y="635434"/>
        <a:ext cx="1960962" cy="1960962"/>
      </dsp:txXfrm>
    </dsp:sp>
    <dsp:sp modelId="{F306407B-81B8-452C-9EDA-53186C1F433A}">
      <dsp:nvSpPr>
        <dsp:cNvPr id="0" name=""/>
        <dsp:cNvSpPr/>
      </dsp:nvSpPr>
      <dsp:spPr>
        <a:xfrm>
          <a:off x="3128406" y="529351"/>
          <a:ext cx="2173128" cy="217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Scaling</a:t>
          </a:r>
        </a:p>
        <a:p>
          <a:pPr marL="0" lvl="0" indent="0" algn="ctr" defTabSz="889000">
            <a:lnSpc>
              <a:spcPct val="90000"/>
            </a:lnSpc>
            <a:spcBef>
              <a:spcPct val="0"/>
            </a:spcBef>
            <a:spcAft>
              <a:spcPct val="35000"/>
            </a:spcAft>
            <a:buNone/>
          </a:pPr>
          <a:r>
            <a:rPr lang="en-US" sz="2000" b="1" kern="1200" dirty="0"/>
            <a:t> planning for growing the service</a:t>
          </a:r>
        </a:p>
      </dsp:txBody>
      <dsp:txXfrm>
        <a:off x="3234489" y="635434"/>
        <a:ext cx="1960962" cy="1960962"/>
      </dsp:txXfrm>
    </dsp:sp>
    <dsp:sp modelId="{08D622A5-AA46-4451-9E4F-E9BC1ABB0F94}">
      <dsp:nvSpPr>
        <dsp:cNvPr id="0" name=""/>
        <dsp:cNvSpPr/>
      </dsp:nvSpPr>
      <dsp:spPr>
        <a:xfrm>
          <a:off x="3368683" y="2869905"/>
          <a:ext cx="2173128" cy="217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Deploying</a:t>
          </a:r>
        </a:p>
        <a:p>
          <a:pPr marL="0" lvl="0" indent="0" algn="ctr" defTabSz="889000">
            <a:lnSpc>
              <a:spcPct val="90000"/>
            </a:lnSpc>
            <a:spcBef>
              <a:spcPct val="0"/>
            </a:spcBef>
            <a:spcAft>
              <a:spcPct val="35000"/>
            </a:spcAft>
            <a:buNone/>
          </a:pPr>
          <a:r>
            <a:rPr lang="en-US" sz="2000" b="1" kern="1200" dirty="0"/>
            <a:t>  distributing  manpower</a:t>
          </a:r>
        </a:p>
      </dsp:txBody>
      <dsp:txXfrm>
        <a:off x="3474766" y="2975988"/>
        <a:ext cx="1960962" cy="1960962"/>
      </dsp:txXfrm>
    </dsp:sp>
    <dsp:sp modelId="{34073645-A7B6-4CB3-B451-B565CD72D1AC}">
      <dsp:nvSpPr>
        <dsp:cNvPr id="0" name=""/>
        <dsp:cNvSpPr/>
      </dsp:nvSpPr>
      <dsp:spPr>
        <a:xfrm>
          <a:off x="849664" y="2786065"/>
          <a:ext cx="2173128" cy="217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Forecasting</a:t>
          </a:r>
        </a:p>
        <a:p>
          <a:pPr marL="0" lvl="0" indent="0" algn="ctr" defTabSz="889000">
            <a:lnSpc>
              <a:spcPct val="90000"/>
            </a:lnSpc>
            <a:spcBef>
              <a:spcPct val="0"/>
            </a:spcBef>
            <a:spcAft>
              <a:spcPct val="35000"/>
            </a:spcAft>
            <a:buNone/>
          </a:pPr>
          <a:r>
            <a:rPr lang="en-US" sz="2000" b="1" kern="1200" dirty="0"/>
            <a:t>  estimating need  based on experience</a:t>
          </a:r>
        </a:p>
      </dsp:txBody>
      <dsp:txXfrm>
        <a:off x="955747" y="2892148"/>
        <a:ext cx="1960962" cy="1960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6AF9C-82F5-4099-B35D-B4E7415C18C6}">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6C27E7-833A-4792-8892-4C5E83021974}">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8A083E-1881-489D-9CDE-F72C62B28770}">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b="1" kern="1200" dirty="0"/>
            <a:t>Works with assigned individuals, staff and circles of support to identify the job seekers interests, skills, talents and possible support needs to facilitate community integrated employment. </a:t>
          </a:r>
        </a:p>
      </dsp:txBody>
      <dsp:txXfrm>
        <a:off x="1941716" y="718"/>
        <a:ext cx="4571887" cy="1681139"/>
      </dsp:txXfrm>
    </dsp:sp>
    <dsp:sp modelId="{BE554827-05C6-4C0E-ACD3-773470A3952A}">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DAC3A-FD37-404E-BFF7-4527E9DD759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4474DA-46E2-435F-8279-BB11F2385D06}">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b="1" kern="1200" dirty="0"/>
            <a:t>Works with community employers to gain an understanding of the overall functioning and personnel needs of their businesses</a:t>
          </a:r>
          <a:r>
            <a:rPr lang="en-US" sz="1800" kern="1200" dirty="0"/>
            <a:t>. </a:t>
          </a:r>
        </a:p>
      </dsp:txBody>
      <dsp:txXfrm>
        <a:off x="1941716" y="2102143"/>
        <a:ext cx="4571887" cy="1681139"/>
      </dsp:txXfrm>
    </dsp:sp>
    <dsp:sp modelId="{A672AF84-2CD4-4130-8344-4212FEBE7608}">
      <dsp:nvSpPr>
        <dsp:cNvPr id="0" name=""/>
        <dsp:cNvSpPr/>
      </dsp:nvSpPr>
      <dsp:spPr>
        <a:xfrm>
          <a:off x="0" y="4203567"/>
          <a:ext cx="6513603" cy="1681139"/>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853DDE3A-2AF4-43E4-9E4A-177D19BEDB8F}">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6515B9-5CA4-43E8-AD14-367AB526B51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b="1" kern="1200" dirty="0"/>
            <a:t>Makes sound matches between the work aspirations and skills of people supported and the personnel needs of employers, which result in satisfactory outcomes for both parties. </a:t>
          </a:r>
        </a:p>
      </dsp:txBody>
      <dsp:txXfrm>
        <a:off x="1941716" y="4203567"/>
        <a:ext cx="4571887" cy="1681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BAFCB-0A7D-4636-BEC6-CDB8820D597D}">
      <dsp:nvSpPr>
        <dsp:cNvPr id="0" name=""/>
        <dsp:cNvSpPr/>
      </dsp:nvSpPr>
      <dsp:spPr>
        <a:xfrm>
          <a:off x="0" y="53375"/>
          <a:ext cx="6513603"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Data: </a:t>
          </a:r>
          <a:r>
            <a:rPr lang="en-US" sz="3500" kern="1200" dirty="0"/>
            <a:t>	</a:t>
          </a:r>
        </a:p>
      </dsp:txBody>
      <dsp:txXfrm>
        <a:off x="40980" y="94355"/>
        <a:ext cx="6431643" cy="757514"/>
      </dsp:txXfrm>
    </dsp:sp>
    <dsp:sp modelId="{BA5EFE02-49F9-4F09-9D85-38F82E7F818C}">
      <dsp:nvSpPr>
        <dsp:cNvPr id="0" name=""/>
        <dsp:cNvSpPr/>
      </dsp:nvSpPr>
      <dsp:spPr>
        <a:xfrm>
          <a:off x="0" y="892850"/>
          <a:ext cx="6513603" cy="18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1" kern="1200" dirty="0"/>
            <a:t>Demographics of staff </a:t>
          </a:r>
        </a:p>
        <a:p>
          <a:pPr marL="228600" lvl="1" indent="-228600" algn="l" defTabSz="1200150">
            <a:lnSpc>
              <a:spcPct val="90000"/>
            </a:lnSpc>
            <a:spcBef>
              <a:spcPct val="0"/>
            </a:spcBef>
            <a:spcAft>
              <a:spcPct val="20000"/>
            </a:spcAft>
            <a:buChar char="•"/>
          </a:pPr>
          <a:r>
            <a:rPr lang="en-US" sz="2700" b="1" kern="1200" dirty="0"/>
            <a:t>How did we attract them? </a:t>
          </a:r>
        </a:p>
        <a:p>
          <a:pPr marL="228600" lvl="1" indent="-228600" algn="l" defTabSz="1200150">
            <a:lnSpc>
              <a:spcPct val="90000"/>
            </a:lnSpc>
            <a:spcBef>
              <a:spcPct val="0"/>
            </a:spcBef>
            <a:spcAft>
              <a:spcPct val="20000"/>
            </a:spcAft>
            <a:buChar char="•"/>
          </a:pPr>
          <a:r>
            <a:rPr lang="en-US" sz="2700" b="1" kern="1200"/>
            <a:t>Longevity </a:t>
          </a:r>
        </a:p>
        <a:p>
          <a:pPr marL="228600" lvl="1" indent="-228600" algn="l" defTabSz="1200150">
            <a:lnSpc>
              <a:spcPct val="90000"/>
            </a:lnSpc>
            <a:spcBef>
              <a:spcPct val="0"/>
            </a:spcBef>
            <a:spcAft>
              <a:spcPct val="20000"/>
            </a:spcAft>
            <a:buChar char="•"/>
          </a:pPr>
          <a:r>
            <a:rPr lang="en-US" sz="2700" b="1" kern="1200" dirty="0"/>
            <a:t>Termination </a:t>
          </a:r>
        </a:p>
      </dsp:txBody>
      <dsp:txXfrm>
        <a:off x="0" y="892850"/>
        <a:ext cx="6513603" cy="1847475"/>
      </dsp:txXfrm>
    </dsp:sp>
    <dsp:sp modelId="{B16CA835-B8EA-4B7A-A2E0-C47F2A9A6C2F}">
      <dsp:nvSpPr>
        <dsp:cNvPr id="0" name=""/>
        <dsp:cNvSpPr/>
      </dsp:nvSpPr>
      <dsp:spPr>
        <a:xfrm>
          <a:off x="0" y="2740325"/>
          <a:ext cx="6513603" cy="839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Methods:</a:t>
          </a:r>
        </a:p>
      </dsp:txBody>
      <dsp:txXfrm>
        <a:off x="40980" y="2781305"/>
        <a:ext cx="6431643" cy="757514"/>
      </dsp:txXfrm>
    </dsp:sp>
    <dsp:sp modelId="{7D2A98CC-8820-4A21-99CE-E195DFD5EA44}">
      <dsp:nvSpPr>
        <dsp:cNvPr id="0" name=""/>
        <dsp:cNvSpPr/>
      </dsp:nvSpPr>
      <dsp:spPr>
        <a:xfrm>
          <a:off x="0" y="3579800"/>
          <a:ext cx="6513603"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1" kern="1200" dirty="0"/>
            <a:t>Robust HR database </a:t>
          </a:r>
        </a:p>
        <a:p>
          <a:pPr marL="228600" lvl="1" indent="-228600" algn="l" defTabSz="1200150">
            <a:lnSpc>
              <a:spcPct val="90000"/>
            </a:lnSpc>
            <a:spcBef>
              <a:spcPct val="0"/>
            </a:spcBef>
            <a:spcAft>
              <a:spcPct val="20000"/>
            </a:spcAft>
            <a:buChar char="•"/>
          </a:pPr>
          <a:r>
            <a:rPr lang="en-US" sz="2700" b="1" kern="1200" dirty="0"/>
            <a:t>Application with key questions </a:t>
          </a:r>
        </a:p>
        <a:p>
          <a:pPr marL="228600" lvl="1" indent="-228600" algn="l" defTabSz="1200150">
            <a:lnSpc>
              <a:spcPct val="90000"/>
            </a:lnSpc>
            <a:spcBef>
              <a:spcPct val="0"/>
            </a:spcBef>
            <a:spcAft>
              <a:spcPct val="20000"/>
            </a:spcAft>
            <a:buChar char="•"/>
          </a:pPr>
          <a:r>
            <a:rPr lang="en-US" sz="2700" b="1" kern="1200" dirty="0"/>
            <a:t>Exit interviews </a:t>
          </a:r>
        </a:p>
      </dsp:txBody>
      <dsp:txXfrm>
        <a:off x="0" y="3579800"/>
        <a:ext cx="6513603" cy="1412775"/>
      </dsp:txXfrm>
    </dsp:sp>
    <dsp:sp modelId="{4DAB9841-76CC-4827-AAAF-A4B8C82AA977}">
      <dsp:nvSpPr>
        <dsp:cNvPr id="0" name=""/>
        <dsp:cNvSpPr/>
      </dsp:nvSpPr>
      <dsp:spPr>
        <a:xfrm>
          <a:off x="0" y="4992575"/>
          <a:ext cx="6513603" cy="8394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Satisfaction Surveys </a:t>
          </a:r>
        </a:p>
      </dsp:txBody>
      <dsp:txXfrm>
        <a:off x="40980" y="5033555"/>
        <a:ext cx="6431643" cy="75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840BD-3D35-47B3-9BD9-9565333EF634}">
      <dsp:nvSpPr>
        <dsp:cNvPr id="0" name=""/>
        <dsp:cNvSpPr/>
      </dsp:nvSpPr>
      <dsp:spPr>
        <a:xfrm>
          <a:off x="1012197" y="2124"/>
          <a:ext cx="3368965"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Individuals and the staff supporting them are delivering messages to their community and to society.</a:t>
          </a:r>
        </a:p>
      </dsp:txBody>
      <dsp:txXfrm>
        <a:off x="1080651" y="70578"/>
        <a:ext cx="3232057" cy="1265378"/>
      </dsp:txXfrm>
    </dsp:sp>
    <dsp:sp modelId="{A4CE902B-D66F-419F-A591-E76D4AB9BD6B}">
      <dsp:nvSpPr>
        <dsp:cNvPr id="0" name=""/>
        <dsp:cNvSpPr/>
      </dsp:nvSpPr>
      <dsp:spPr>
        <a:xfrm>
          <a:off x="1012197" y="1474525"/>
          <a:ext cx="3300814" cy="140228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What should those messages be?</a:t>
          </a:r>
        </a:p>
      </dsp:txBody>
      <dsp:txXfrm>
        <a:off x="1080651" y="1542979"/>
        <a:ext cx="3163906" cy="1265378"/>
      </dsp:txXfrm>
    </dsp:sp>
    <dsp:sp modelId="{8DC3938B-FC86-478B-BC17-548CDEB7EE5C}">
      <dsp:nvSpPr>
        <dsp:cNvPr id="0" name=""/>
        <dsp:cNvSpPr/>
      </dsp:nvSpPr>
      <dsp:spPr>
        <a:xfrm>
          <a:off x="1012197" y="2946926"/>
          <a:ext cx="3368965" cy="140228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Are we doing a good job of preparing the messengers?</a:t>
          </a:r>
        </a:p>
      </dsp:txBody>
      <dsp:txXfrm>
        <a:off x="1080651" y="3015380"/>
        <a:ext cx="3232057" cy="1265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9A32-3D3A-4DB8-8316-C72EF4463F52}">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b="1" kern="1200" dirty="0"/>
            <a:t>Allow initiation, unassisted attempts at tasks and experiences </a:t>
          </a:r>
        </a:p>
      </dsp:txBody>
      <dsp:txXfrm>
        <a:off x="38234" y="38234"/>
        <a:ext cx="7529629" cy="1228933"/>
      </dsp:txXfrm>
    </dsp:sp>
    <dsp:sp modelId="{B2755686-8738-4C06-98B1-5C3AC531223E}">
      <dsp:nvSpPr>
        <dsp:cNvPr id="0" name=""/>
        <dsp:cNvSpPr/>
      </dsp:nvSpPr>
      <dsp:spPr>
        <a:xfrm>
          <a:off x="788669" y="1522968"/>
          <a:ext cx="8938260" cy="130540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b="1" kern="1200" dirty="0"/>
            <a:t>Learn to not be at the center of the teaching experience – get out of the way</a:t>
          </a:r>
        </a:p>
      </dsp:txBody>
      <dsp:txXfrm>
        <a:off x="826903" y="1561202"/>
        <a:ext cx="7224611" cy="1228933"/>
      </dsp:txXfrm>
    </dsp:sp>
    <dsp:sp modelId="{211EE7A5-E9CE-4D4F-B745-3B8055E8E690}">
      <dsp:nvSpPr>
        <dsp:cNvPr id="0" name=""/>
        <dsp:cNvSpPr/>
      </dsp:nvSpPr>
      <dsp:spPr>
        <a:xfrm>
          <a:off x="1577339" y="3045936"/>
          <a:ext cx="8938260" cy="130540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b="1" kern="1200" dirty="0"/>
            <a:t>Failure is okay, especially with a skilled coach to talk the person through the experience </a:t>
          </a:r>
        </a:p>
      </dsp:txBody>
      <dsp:txXfrm>
        <a:off x="1615573" y="3084170"/>
        <a:ext cx="7224611" cy="1228933"/>
      </dsp:txXfrm>
    </dsp:sp>
    <dsp:sp modelId="{FFB11A16-F96B-4EF6-A32F-AD7FC2258FA9}">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B4B7DEA2-4D5D-4FB5-A641-ADD0F488E721}">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A9761-D36A-40B3-9E0C-1BA28E5EB6E0}">
      <dsp:nvSpPr>
        <dsp:cNvPr id="0" name=""/>
        <dsp:cNvSpPr/>
      </dsp:nvSpPr>
      <dsp:spPr>
        <a:xfrm>
          <a:off x="0" y="102043"/>
          <a:ext cx="6513603"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Managers job descriptions should reflect responsibility to support staff in the field. </a:t>
          </a:r>
          <a:endParaRPr lang="en-US" sz="2700" kern="1200"/>
        </a:p>
      </dsp:txBody>
      <dsp:txXfrm>
        <a:off x="52431" y="154474"/>
        <a:ext cx="6408741" cy="969198"/>
      </dsp:txXfrm>
    </dsp:sp>
    <dsp:sp modelId="{5BD54E40-1814-4AE4-A009-DACD563A3942}">
      <dsp:nvSpPr>
        <dsp:cNvPr id="0" name=""/>
        <dsp:cNvSpPr/>
      </dsp:nvSpPr>
      <dsp:spPr>
        <a:xfrm>
          <a:off x="0" y="1253863"/>
          <a:ext cx="6513603" cy="10740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Managers should have schedules for field visits with staff </a:t>
          </a:r>
          <a:endParaRPr lang="en-US" sz="2700" kern="1200" dirty="0"/>
        </a:p>
      </dsp:txBody>
      <dsp:txXfrm>
        <a:off x="52431" y="1306294"/>
        <a:ext cx="6408741" cy="969198"/>
      </dsp:txXfrm>
    </dsp:sp>
    <dsp:sp modelId="{B4853845-4496-4C14-9920-6DFB54842E16}">
      <dsp:nvSpPr>
        <dsp:cNvPr id="0" name=""/>
        <dsp:cNvSpPr/>
      </dsp:nvSpPr>
      <dsp:spPr>
        <a:xfrm>
          <a:off x="0" y="2405683"/>
          <a:ext cx="6513603" cy="10740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Ensure productive staff meetings – think field based!</a:t>
          </a:r>
          <a:endParaRPr lang="en-US" sz="2700" kern="1200" dirty="0"/>
        </a:p>
      </dsp:txBody>
      <dsp:txXfrm>
        <a:off x="52431" y="2458114"/>
        <a:ext cx="6408741" cy="969198"/>
      </dsp:txXfrm>
    </dsp:sp>
    <dsp:sp modelId="{B7CB83A5-EE7E-4EA0-8B14-CFD95F304FD3}">
      <dsp:nvSpPr>
        <dsp:cNvPr id="0" name=""/>
        <dsp:cNvSpPr/>
      </dsp:nvSpPr>
      <dsp:spPr>
        <a:xfrm>
          <a:off x="0" y="3557503"/>
          <a:ext cx="6513603" cy="10740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Provide communication devices/protocols – keep touch</a:t>
          </a:r>
          <a:endParaRPr lang="en-US" sz="2700" kern="1200" dirty="0"/>
        </a:p>
      </dsp:txBody>
      <dsp:txXfrm>
        <a:off x="52431" y="3609934"/>
        <a:ext cx="6408741" cy="969198"/>
      </dsp:txXfrm>
    </dsp:sp>
    <dsp:sp modelId="{7D8C8D31-6EC8-40B6-AA84-B4BF4550F270}">
      <dsp:nvSpPr>
        <dsp:cNvPr id="0" name=""/>
        <dsp:cNvSpPr/>
      </dsp:nvSpPr>
      <dsp:spPr>
        <a:xfrm>
          <a:off x="0" y="4709322"/>
          <a:ext cx="6513603" cy="10740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Data collection devises/protocols – making it easier for staff</a:t>
          </a:r>
          <a:endParaRPr lang="en-US" sz="2700" kern="1200" dirty="0"/>
        </a:p>
      </dsp:txBody>
      <dsp:txXfrm>
        <a:off x="52431" y="4761753"/>
        <a:ext cx="6408741" cy="9691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96FB4-FD33-4937-982B-5FC5CE6917A5}">
      <dsp:nvSpPr>
        <dsp:cNvPr id="0" name=""/>
        <dsp:cNvSpPr/>
      </dsp:nvSpPr>
      <dsp:spPr>
        <a:xfrm>
          <a:off x="1508760" y="1968"/>
          <a:ext cx="6035040" cy="10199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097" tIns="259059" rIns="117097" bIns="259059" numCol="1" spcCol="1270" anchor="ctr" anchorCtr="0">
          <a:noAutofit/>
        </a:bodyPr>
        <a:lstStyle/>
        <a:p>
          <a:pPr marL="0" lvl="0" indent="0" algn="l" defTabSz="889000">
            <a:lnSpc>
              <a:spcPct val="90000"/>
            </a:lnSpc>
            <a:spcBef>
              <a:spcPct val="0"/>
            </a:spcBef>
            <a:spcAft>
              <a:spcPct val="35000"/>
            </a:spcAft>
            <a:buNone/>
          </a:pPr>
          <a:r>
            <a:rPr lang="en-US" sz="2000" b="1" kern="1200" dirty="0"/>
            <a:t>observation to skills taught in training and competencies in job description</a:t>
          </a:r>
        </a:p>
      </dsp:txBody>
      <dsp:txXfrm>
        <a:off x="1508760" y="1968"/>
        <a:ext cx="6035040" cy="1019918"/>
      </dsp:txXfrm>
    </dsp:sp>
    <dsp:sp modelId="{D8781CEB-947A-488A-A94C-BFCCFDAB7DB6}">
      <dsp:nvSpPr>
        <dsp:cNvPr id="0" name=""/>
        <dsp:cNvSpPr/>
      </dsp:nvSpPr>
      <dsp:spPr>
        <a:xfrm>
          <a:off x="0" y="1968"/>
          <a:ext cx="1508760" cy="1019918"/>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9839" tIns="100745" rIns="79839" bIns="100745" numCol="1" spcCol="1270" anchor="ctr" anchorCtr="0">
          <a:noAutofit/>
        </a:bodyPr>
        <a:lstStyle/>
        <a:p>
          <a:pPr marL="0" lvl="0" indent="0" algn="ctr" defTabSz="1244600">
            <a:lnSpc>
              <a:spcPct val="90000"/>
            </a:lnSpc>
            <a:spcBef>
              <a:spcPct val="0"/>
            </a:spcBef>
            <a:spcAft>
              <a:spcPct val="35000"/>
            </a:spcAft>
            <a:buNone/>
          </a:pPr>
          <a:r>
            <a:rPr lang="en-US" sz="2800" b="1" kern="1200" dirty="0"/>
            <a:t>Tie</a:t>
          </a:r>
        </a:p>
      </dsp:txBody>
      <dsp:txXfrm>
        <a:off x="0" y="1968"/>
        <a:ext cx="1508760" cy="1019918"/>
      </dsp:txXfrm>
    </dsp:sp>
    <dsp:sp modelId="{39C3A997-2574-41E1-A34A-11BEBF23722B}">
      <dsp:nvSpPr>
        <dsp:cNvPr id="0" name=""/>
        <dsp:cNvSpPr/>
      </dsp:nvSpPr>
      <dsp:spPr>
        <a:xfrm>
          <a:off x="1508760" y="1083083"/>
          <a:ext cx="6035040" cy="10199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097" tIns="259059" rIns="117097" bIns="259059"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000" b="1" kern="1200" dirty="0"/>
            <a:t>punitive feel.  Associate  observation to assessment of  effectiveness of training</a:t>
          </a:r>
        </a:p>
      </dsp:txBody>
      <dsp:txXfrm>
        <a:off x="1508760" y="1083083"/>
        <a:ext cx="6035040" cy="1019918"/>
      </dsp:txXfrm>
    </dsp:sp>
    <dsp:sp modelId="{27AD1CCB-69D7-4DE7-B73F-2ACB02F0EAD5}">
      <dsp:nvSpPr>
        <dsp:cNvPr id="0" name=""/>
        <dsp:cNvSpPr/>
      </dsp:nvSpPr>
      <dsp:spPr>
        <a:xfrm>
          <a:off x="0" y="1083083"/>
          <a:ext cx="1508760" cy="1019918"/>
        </a:xfrm>
        <a:prstGeom prst="rect">
          <a:avLst/>
        </a:prstGeom>
        <a:gradFill rotWithShape="0">
          <a:gsLst>
            <a:gs pos="0">
              <a:schemeClr val="accent1">
                <a:shade val="80000"/>
                <a:hueOff val="116428"/>
                <a:satOff val="-2085"/>
                <a:lumOff val="8862"/>
                <a:alphaOff val="0"/>
                <a:lumMod val="110000"/>
                <a:satMod val="105000"/>
                <a:tint val="67000"/>
              </a:schemeClr>
            </a:gs>
            <a:gs pos="50000">
              <a:schemeClr val="accent1">
                <a:shade val="80000"/>
                <a:hueOff val="116428"/>
                <a:satOff val="-2085"/>
                <a:lumOff val="8862"/>
                <a:alphaOff val="0"/>
                <a:lumMod val="105000"/>
                <a:satMod val="103000"/>
                <a:tint val="73000"/>
              </a:schemeClr>
            </a:gs>
            <a:gs pos="100000">
              <a:schemeClr val="accent1">
                <a:shade val="80000"/>
                <a:hueOff val="116428"/>
                <a:satOff val="-2085"/>
                <a:lumOff val="8862"/>
                <a:alphaOff val="0"/>
                <a:lumMod val="105000"/>
                <a:satMod val="109000"/>
                <a:tint val="81000"/>
              </a:schemeClr>
            </a:gs>
          </a:gsLst>
          <a:lin ang="5400000" scaled="0"/>
        </a:gradFill>
        <a:ln w="6350" cap="flat" cmpd="sng" algn="ctr">
          <a:solidFill>
            <a:schemeClr val="accent1">
              <a:shade val="80000"/>
              <a:hueOff val="116428"/>
              <a:satOff val="-2085"/>
              <a:lumOff val="886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9839" tIns="100745" rIns="79839" bIns="100745" numCol="1" spcCol="1270" anchor="ctr" anchorCtr="0">
          <a:noAutofit/>
        </a:bodyPr>
        <a:lstStyle/>
        <a:p>
          <a:pPr marL="0" lvl="0" indent="0" algn="ctr" defTabSz="1244600">
            <a:lnSpc>
              <a:spcPct val="90000"/>
            </a:lnSpc>
            <a:spcBef>
              <a:spcPct val="0"/>
            </a:spcBef>
            <a:spcAft>
              <a:spcPct val="35000"/>
            </a:spcAft>
            <a:buNone/>
          </a:pPr>
          <a:r>
            <a:rPr lang="en-US" sz="2800" b="1" kern="1200" dirty="0"/>
            <a:t>Avoid</a:t>
          </a:r>
        </a:p>
      </dsp:txBody>
      <dsp:txXfrm>
        <a:off x="0" y="1083083"/>
        <a:ext cx="1508760" cy="1019918"/>
      </dsp:txXfrm>
    </dsp:sp>
    <dsp:sp modelId="{AF227CD9-395B-4975-A596-ACAF06FF857C}">
      <dsp:nvSpPr>
        <dsp:cNvPr id="0" name=""/>
        <dsp:cNvSpPr/>
      </dsp:nvSpPr>
      <dsp:spPr>
        <a:xfrm>
          <a:off x="1508760" y="2164197"/>
          <a:ext cx="6035040" cy="10199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097" tIns="259059" rIns="117097" bIns="259059" numCol="1" spcCol="1270" anchor="ctr" anchorCtr="0">
          <a:noAutofit/>
        </a:bodyPr>
        <a:lstStyle/>
        <a:p>
          <a:pPr marL="0" lvl="0" indent="0" algn="l" defTabSz="889000">
            <a:lnSpc>
              <a:spcPct val="90000"/>
            </a:lnSpc>
            <a:spcBef>
              <a:spcPct val="0"/>
            </a:spcBef>
            <a:spcAft>
              <a:spcPct val="35000"/>
            </a:spcAft>
            <a:buNone/>
          </a:pPr>
          <a:r>
            <a:rPr lang="en-US" sz="2000" b="1" kern="1200" dirty="0"/>
            <a:t>training effectiveness and ability of staff.  Does staff demonstrate necessary competencies</a:t>
          </a:r>
        </a:p>
      </dsp:txBody>
      <dsp:txXfrm>
        <a:off x="1508760" y="2164197"/>
        <a:ext cx="6035040" cy="1019918"/>
      </dsp:txXfrm>
    </dsp:sp>
    <dsp:sp modelId="{F8D52701-21EA-452F-84C6-057BEF945E6E}">
      <dsp:nvSpPr>
        <dsp:cNvPr id="0" name=""/>
        <dsp:cNvSpPr/>
      </dsp:nvSpPr>
      <dsp:spPr>
        <a:xfrm>
          <a:off x="0" y="2164197"/>
          <a:ext cx="1508760" cy="1019918"/>
        </a:xfrm>
        <a:prstGeom prst="rect">
          <a:avLst/>
        </a:prstGeom>
        <a:gradFill rotWithShape="0">
          <a:gsLst>
            <a:gs pos="0">
              <a:schemeClr val="accent1">
                <a:shade val="80000"/>
                <a:hueOff val="232855"/>
                <a:satOff val="-4171"/>
                <a:lumOff val="17723"/>
                <a:alphaOff val="0"/>
                <a:lumMod val="110000"/>
                <a:satMod val="105000"/>
                <a:tint val="67000"/>
              </a:schemeClr>
            </a:gs>
            <a:gs pos="50000">
              <a:schemeClr val="accent1">
                <a:shade val="80000"/>
                <a:hueOff val="232855"/>
                <a:satOff val="-4171"/>
                <a:lumOff val="17723"/>
                <a:alphaOff val="0"/>
                <a:lumMod val="105000"/>
                <a:satMod val="103000"/>
                <a:tint val="73000"/>
              </a:schemeClr>
            </a:gs>
            <a:gs pos="100000">
              <a:schemeClr val="accent1">
                <a:shade val="80000"/>
                <a:hueOff val="232855"/>
                <a:satOff val="-4171"/>
                <a:lumOff val="17723"/>
                <a:alphaOff val="0"/>
                <a:lumMod val="105000"/>
                <a:satMod val="109000"/>
                <a:tint val="81000"/>
              </a:schemeClr>
            </a:gs>
          </a:gsLst>
          <a:lin ang="5400000" scaled="0"/>
        </a:gradFill>
        <a:ln w="6350" cap="flat" cmpd="sng" algn="ctr">
          <a:solidFill>
            <a:schemeClr val="accent1">
              <a:shade val="80000"/>
              <a:hueOff val="232855"/>
              <a:satOff val="-4171"/>
              <a:lumOff val="1772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9839" tIns="100745" rIns="79839" bIns="100745" numCol="1" spcCol="1270" anchor="ctr" anchorCtr="0">
          <a:noAutofit/>
        </a:bodyPr>
        <a:lstStyle/>
        <a:p>
          <a:pPr marL="0" lvl="0" indent="0" algn="ctr" defTabSz="1244600">
            <a:lnSpc>
              <a:spcPct val="90000"/>
            </a:lnSpc>
            <a:spcBef>
              <a:spcPct val="0"/>
            </a:spcBef>
            <a:spcAft>
              <a:spcPct val="35000"/>
            </a:spcAft>
            <a:buNone/>
          </a:pPr>
          <a:r>
            <a:rPr lang="en-US" sz="2800" b="1" kern="1200" dirty="0"/>
            <a:t>Assess</a:t>
          </a:r>
        </a:p>
      </dsp:txBody>
      <dsp:txXfrm>
        <a:off x="0" y="2164197"/>
        <a:ext cx="1508760" cy="1019918"/>
      </dsp:txXfrm>
    </dsp:sp>
    <dsp:sp modelId="{2E217763-E50D-4DF4-ABC4-26272D21B3E4}">
      <dsp:nvSpPr>
        <dsp:cNvPr id="0" name=""/>
        <dsp:cNvSpPr/>
      </dsp:nvSpPr>
      <dsp:spPr>
        <a:xfrm>
          <a:off x="1508760" y="3245311"/>
          <a:ext cx="6035040" cy="10199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097" tIns="259059" rIns="117097" bIns="259059" numCol="1" spcCol="1270" anchor="ctr" anchorCtr="0">
          <a:noAutofit/>
        </a:bodyPr>
        <a:lstStyle/>
        <a:p>
          <a:pPr marL="0" lvl="0" indent="0" algn="l" defTabSz="889000">
            <a:lnSpc>
              <a:spcPct val="90000"/>
            </a:lnSpc>
            <a:spcBef>
              <a:spcPct val="0"/>
            </a:spcBef>
            <a:spcAft>
              <a:spcPct val="35000"/>
            </a:spcAft>
            <a:buNone/>
          </a:pPr>
          <a:r>
            <a:rPr lang="en-US" sz="2000" b="1" kern="1200" dirty="0"/>
            <a:t>strategies to support acquisition of necessary skills  </a:t>
          </a:r>
        </a:p>
      </dsp:txBody>
      <dsp:txXfrm>
        <a:off x="1508760" y="3245311"/>
        <a:ext cx="6035040" cy="1019918"/>
      </dsp:txXfrm>
    </dsp:sp>
    <dsp:sp modelId="{9BF97A1A-67E6-4059-8965-268A2DD0ABED}">
      <dsp:nvSpPr>
        <dsp:cNvPr id="0" name=""/>
        <dsp:cNvSpPr/>
      </dsp:nvSpPr>
      <dsp:spPr>
        <a:xfrm>
          <a:off x="0" y="3245311"/>
          <a:ext cx="1508760" cy="1019918"/>
        </a:xfrm>
        <a:prstGeom prst="rect">
          <a:avLst/>
        </a:prstGeom>
        <a:gradFill rotWithShape="0">
          <a:gsLst>
            <a:gs pos="0">
              <a:schemeClr val="accent1">
                <a:shade val="80000"/>
                <a:hueOff val="349283"/>
                <a:satOff val="-6256"/>
                <a:lumOff val="26585"/>
                <a:alphaOff val="0"/>
                <a:lumMod val="110000"/>
                <a:satMod val="105000"/>
                <a:tint val="67000"/>
              </a:schemeClr>
            </a:gs>
            <a:gs pos="50000">
              <a:schemeClr val="accent1">
                <a:shade val="80000"/>
                <a:hueOff val="349283"/>
                <a:satOff val="-6256"/>
                <a:lumOff val="26585"/>
                <a:alphaOff val="0"/>
                <a:lumMod val="105000"/>
                <a:satMod val="103000"/>
                <a:tint val="73000"/>
              </a:schemeClr>
            </a:gs>
            <a:gs pos="100000">
              <a:schemeClr val="accent1">
                <a:shade val="80000"/>
                <a:hueOff val="349283"/>
                <a:satOff val="-6256"/>
                <a:lumOff val="26585"/>
                <a:alphaOff val="0"/>
                <a:lumMod val="105000"/>
                <a:satMod val="109000"/>
                <a:tint val="81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9839" tIns="100745" rIns="79839" bIns="100745" numCol="1" spcCol="1270" anchor="ctr" anchorCtr="0">
          <a:noAutofit/>
        </a:bodyPr>
        <a:lstStyle/>
        <a:p>
          <a:pPr marL="0" lvl="0" indent="0" algn="ctr" defTabSz="1244600">
            <a:lnSpc>
              <a:spcPct val="90000"/>
            </a:lnSpc>
            <a:spcBef>
              <a:spcPct val="0"/>
            </a:spcBef>
            <a:spcAft>
              <a:spcPct val="35000"/>
            </a:spcAft>
            <a:buNone/>
          </a:pPr>
          <a:r>
            <a:rPr lang="en-US" sz="2800" b="1" kern="1200" dirty="0"/>
            <a:t>Identify</a:t>
          </a:r>
        </a:p>
      </dsp:txBody>
      <dsp:txXfrm>
        <a:off x="0" y="3245311"/>
        <a:ext cx="1508760" cy="10199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F8961-083B-4D3D-A3CD-77937761F62E}">
      <dsp:nvSpPr>
        <dsp:cNvPr id="0" name=""/>
        <dsp:cNvSpPr/>
      </dsp:nvSpPr>
      <dsp:spPr>
        <a:xfrm>
          <a:off x="716439" y="1564"/>
          <a:ext cx="2909961" cy="174597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flexible and cooperative</a:t>
          </a:r>
          <a:endParaRPr lang="en-US" sz="2600" kern="1200"/>
        </a:p>
      </dsp:txBody>
      <dsp:txXfrm>
        <a:off x="716439" y="1564"/>
        <a:ext cx="2909961" cy="1745977"/>
      </dsp:txXfrm>
    </dsp:sp>
    <dsp:sp modelId="{536D6B19-6A9A-4056-8580-10CF447E8E1E}">
      <dsp:nvSpPr>
        <dsp:cNvPr id="0" name=""/>
        <dsp:cNvSpPr/>
      </dsp:nvSpPr>
      <dsp:spPr>
        <a:xfrm>
          <a:off x="3917398" y="1564"/>
          <a:ext cx="2909961" cy="1745977"/>
        </a:xfrm>
        <a:prstGeom prst="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customer service oriented </a:t>
          </a:r>
          <a:endParaRPr lang="en-US" sz="2600" kern="1200"/>
        </a:p>
      </dsp:txBody>
      <dsp:txXfrm>
        <a:off x="3917398" y="1564"/>
        <a:ext cx="2909961" cy="1745977"/>
      </dsp:txXfrm>
    </dsp:sp>
    <dsp:sp modelId="{3BC003F3-510C-444F-8287-AF9E580A25E7}">
      <dsp:nvSpPr>
        <dsp:cNvPr id="0" name=""/>
        <dsp:cNvSpPr/>
      </dsp:nvSpPr>
      <dsp:spPr>
        <a:xfrm>
          <a:off x="2316919" y="2038538"/>
          <a:ext cx="2909961" cy="174597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cooperates w/others to ensure appropriate support provided </a:t>
          </a:r>
          <a:endParaRPr lang="en-US" sz="2600" kern="1200" dirty="0"/>
        </a:p>
      </dsp:txBody>
      <dsp:txXfrm>
        <a:off x="2316919" y="2038538"/>
        <a:ext cx="2909961" cy="17459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586A-DA8D-4D68-8643-8CDE00E461D8}"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6DDC2-D3E2-44E1-9276-454BD1659CA1}" type="slidenum">
              <a:rPr lang="en-US" smtClean="0"/>
              <a:t>‹#›</a:t>
            </a:fld>
            <a:endParaRPr lang="en-US"/>
          </a:p>
        </p:txBody>
      </p:sp>
    </p:spTree>
    <p:extLst>
      <p:ext uri="{BB962C8B-B14F-4D97-AF65-F5344CB8AC3E}">
        <p14:creationId xmlns:p14="http://schemas.microsoft.com/office/powerpoint/2010/main" val="267018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3</a:t>
            </a:fld>
            <a:endParaRPr lang="en-US"/>
          </a:p>
        </p:txBody>
      </p:sp>
    </p:spTree>
    <p:extLst>
      <p:ext uri="{BB962C8B-B14F-4D97-AF65-F5344CB8AC3E}">
        <p14:creationId xmlns:p14="http://schemas.microsoft.com/office/powerpoint/2010/main" val="429319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22</a:t>
            </a:fld>
            <a:endParaRPr lang="en-US"/>
          </a:p>
        </p:txBody>
      </p:sp>
    </p:spTree>
    <p:extLst>
      <p:ext uri="{BB962C8B-B14F-4D97-AF65-F5344CB8AC3E}">
        <p14:creationId xmlns:p14="http://schemas.microsoft.com/office/powerpoint/2010/main" val="427445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27</a:t>
            </a:fld>
            <a:endParaRPr lang="en-US" dirty="0"/>
          </a:p>
        </p:txBody>
      </p:sp>
    </p:spTree>
    <p:extLst>
      <p:ext uri="{BB962C8B-B14F-4D97-AF65-F5344CB8AC3E}">
        <p14:creationId xmlns:p14="http://schemas.microsoft.com/office/powerpoint/2010/main" val="223693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to get training to staff quickly so they can do their jobs </a:t>
            </a:r>
          </a:p>
        </p:txBody>
      </p:sp>
      <p:sp>
        <p:nvSpPr>
          <p:cNvPr id="4" name="Slide Number Placeholder 3"/>
          <p:cNvSpPr>
            <a:spLocks noGrp="1"/>
          </p:cNvSpPr>
          <p:nvPr>
            <p:ph type="sldNum" sz="quarter" idx="10"/>
          </p:nvPr>
        </p:nvSpPr>
        <p:spPr/>
        <p:txBody>
          <a:bodyPr/>
          <a:lstStyle/>
          <a:p>
            <a:fld id="{06F7FB66-5F89-47BC-8A1D-BCED48A2E1FB}" type="slidenum">
              <a:rPr lang="en-US" smtClean="0"/>
              <a:t>28</a:t>
            </a:fld>
            <a:endParaRPr lang="en-US"/>
          </a:p>
        </p:txBody>
      </p:sp>
    </p:spTree>
    <p:extLst>
      <p:ext uri="{BB962C8B-B14F-4D97-AF65-F5344CB8AC3E}">
        <p14:creationId xmlns:p14="http://schemas.microsoft.com/office/powerpoint/2010/main" val="49184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made sure to have meetings in the community at the convenience of staff.  Behavior is communication.  It ain’t what you say, its what you </a:t>
            </a:r>
            <a:r>
              <a:rPr lang="en-US" u="sng" dirty="0"/>
              <a:t>do.</a:t>
            </a:r>
            <a:r>
              <a:rPr lang="en-US" dirty="0"/>
              <a:t>  </a:t>
            </a:r>
          </a:p>
        </p:txBody>
      </p:sp>
      <p:sp>
        <p:nvSpPr>
          <p:cNvPr id="4" name="Slide Number Placeholder 3"/>
          <p:cNvSpPr>
            <a:spLocks noGrp="1"/>
          </p:cNvSpPr>
          <p:nvPr>
            <p:ph type="sldNum" sz="quarter" idx="10"/>
          </p:nvPr>
        </p:nvSpPr>
        <p:spPr/>
        <p:txBody>
          <a:bodyPr/>
          <a:lstStyle/>
          <a:p>
            <a:fld id="{06F7FB66-5F89-47BC-8A1D-BCED48A2E1FB}" type="slidenum">
              <a:rPr lang="en-US" smtClean="0"/>
              <a:t>31</a:t>
            </a:fld>
            <a:endParaRPr lang="en-US" dirty="0"/>
          </a:p>
        </p:txBody>
      </p:sp>
    </p:spTree>
    <p:extLst>
      <p:ext uri="{BB962C8B-B14F-4D97-AF65-F5344CB8AC3E}">
        <p14:creationId xmlns:p14="http://schemas.microsoft.com/office/powerpoint/2010/main" val="249417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list of skills taught, competencies needed.  Look at performance through lens of effectiveness of training and support provided.  When skill or competency not shown, work with staff to help identify what strategies will help them gain them.  (ex. – SJCS staff observations as a part of evaluation of staff performance)</a:t>
            </a:r>
          </a:p>
          <a:p>
            <a:endParaRPr lang="en-US" dirty="0"/>
          </a:p>
          <a:p>
            <a:r>
              <a:rPr lang="en-US" dirty="0"/>
              <a:t>Example of performance </a:t>
            </a:r>
            <a:r>
              <a:rPr lang="en-US" dirty="0" err="1"/>
              <a:t>eval</a:t>
            </a:r>
            <a:r>
              <a:rPr lang="en-US" dirty="0"/>
              <a:t> process used at my former agency </a:t>
            </a:r>
          </a:p>
        </p:txBody>
      </p:sp>
      <p:sp>
        <p:nvSpPr>
          <p:cNvPr id="4" name="Slide Number Placeholder 3"/>
          <p:cNvSpPr>
            <a:spLocks noGrp="1"/>
          </p:cNvSpPr>
          <p:nvPr>
            <p:ph type="sldNum" sz="quarter" idx="10"/>
          </p:nvPr>
        </p:nvSpPr>
        <p:spPr/>
        <p:txBody>
          <a:bodyPr/>
          <a:lstStyle/>
          <a:p>
            <a:fld id="{06F7FB66-5F89-47BC-8A1D-BCED48A2E1FB}" type="slidenum">
              <a:rPr lang="en-US" smtClean="0"/>
              <a:t>33</a:t>
            </a:fld>
            <a:endParaRPr lang="en-US" dirty="0"/>
          </a:p>
        </p:txBody>
      </p:sp>
    </p:spTree>
    <p:extLst>
      <p:ext uri="{BB962C8B-B14F-4D97-AF65-F5344CB8AC3E}">
        <p14:creationId xmlns:p14="http://schemas.microsoft.com/office/powerpoint/2010/main" val="485830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side of the coin from self-reliance.  Essential in community based work.  Managers must model teamwork – include team members in decision-making, problem solving, improving quality of the lives of people supported and their own work life.   </a:t>
            </a:r>
          </a:p>
          <a:p>
            <a:endParaRPr lang="en-US" dirty="0"/>
          </a:p>
          <a:p>
            <a:r>
              <a:rPr lang="en-US" dirty="0"/>
              <a:t>Ex.  Quality improvement teams  </a:t>
            </a:r>
          </a:p>
        </p:txBody>
      </p:sp>
      <p:sp>
        <p:nvSpPr>
          <p:cNvPr id="4" name="Slide Number Placeholder 3"/>
          <p:cNvSpPr>
            <a:spLocks noGrp="1"/>
          </p:cNvSpPr>
          <p:nvPr>
            <p:ph type="sldNum" sz="quarter" idx="10"/>
          </p:nvPr>
        </p:nvSpPr>
        <p:spPr/>
        <p:txBody>
          <a:bodyPr/>
          <a:lstStyle/>
          <a:p>
            <a:fld id="{366A1802-B03E-48E5-959C-9FB06E1A5353}" type="slidenum">
              <a:rPr lang="en-US" smtClean="0"/>
              <a:t>34</a:t>
            </a:fld>
            <a:endParaRPr lang="en-US"/>
          </a:p>
        </p:txBody>
      </p:sp>
    </p:spTree>
    <p:extLst>
      <p:ext uri="{BB962C8B-B14F-4D97-AF65-F5344CB8AC3E}">
        <p14:creationId xmlns:p14="http://schemas.microsoft.com/office/powerpoint/2010/main" val="35590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Genni</a:t>
            </a:r>
          </a:p>
        </p:txBody>
      </p:sp>
      <p:sp>
        <p:nvSpPr>
          <p:cNvPr id="4" name="Slide Number Placeholder 3"/>
          <p:cNvSpPr>
            <a:spLocks noGrp="1"/>
          </p:cNvSpPr>
          <p:nvPr>
            <p:ph type="sldNum" sz="quarter" idx="10"/>
          </p:nvPr>
        </p:nvSpPr>
        <p:spPr/>
        <p:txBody>
          <a:bodyPr/>
          <a:lstStyle/>
          <a:p>
            <a:fld id="{06F7FB66-5F89-47BC-8A1D-BCED48A2E1FB}" type="slidenum">
              <a:rPr lang="en-US" smtClean="0"/>
              <a:t>35</a:t>
            </a:fld>
            <a:endParaRPr lang="en-US"/>
          </a:p>
        </p:txBody>
      </p:sp>
    </p:spTree>
    <p:extLst>
      <p:ext uri="{BB962C8B-B14F-4D97-AF65-F5344CB8AC3E}">
        <p14:creationId xmlns:p14="http://schemas.microsoft.com/office/powerpoint/2010/main" val="416371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b="1" dirty="0"/>
              <a:t>GO TO MANUAL AND RELATED HANDOUTS  </a:t>
            </a:r>
            <a:r>
              <a:rPr lang="en-US" dirty="0"/>
              <a:t>-  As the roles and responsibilities  of staff began to change understood that staff recruitment had to be different.  Roles and responsibilities were broader.  More direct contact with public.  Greater need to make independent decisions.  Much greater role as advocates for individuals they supported.  Increased responsibility as role models for appropriate community social interactions.  Ambassadors for the mission and vision of the agency.  Negotiators, educators in addition to the specialized skills associated with assisting people to gain and maintain employment and find ways to make meaningful contributions to their communities.</a:t>
            </a:r>
          </a:p>
          <a:p>
            <a:pPr>
              <a:defRPr/>
            </a:pPr>
            <a:endParaRPr lang="en-US" dirty="0"/>
          </a:p>
          <a:p>
            <a:pPr>
              <a:defRPr/>
            </a:pPr>
            <a:r>
              <a:rPr lang="en-US" dirty="0"/>
              <a:t>Qualities and characteristics</a:t>
            </a:r>
          </a:p>
          <a:p>
            <a:pPr>
              <a:buFont typeface="Arial" pitchFamily="34" charset="0"/>
              <a:buChar char="•"/>
              <a:defRPr/>
            </a:pPr>
            <a:r>
              <a:rPr lang="en-US" dirty="0"/>
              <a:t>Self directed</a:t>
            </a:r>
          </a:p>
          <a:p>
            <a:pPr>
              <a:buFont typeface="Arial" pitchFamily="34" charset="0"/>
              <a:buChar char="•"/>
              <a:defRPr/>
            </a:pPr>
            <a:r>
              <a:rPr lang="en-US" dirty="0"/>
              <a:t>Strong personal work ethic </a:t>
            </a:r>
          </a:p>
          <a:p>
            <a:pPr>
              <a:buFont typeface="Arial" pitchFamily="34" charset="0"/>
              <a:buChar char="•"/>
              <a:defRPr/>
            </a:pPr>
            <a:r>
              <a:rPr lang="en-US" dirty="0"/>
              <a:t>Communication skills and ability to articulate mission and vision of agency</a:t>
            </a:r>
          </a:p>
          <a:p>
            <a:pPr>
              <a:buFont typeface="Arial" pitchFamily="34" charset="0"/>
              <a:buChar char="•"/>
              <a:defRPr/>
            </a:pPr>
            <a:r>
              <a:rPr lang="en-US" dirty="0"/>
              <a:t>Decision-making ability </a:t>
            </a:r>
          </a:p>
          <a:p>
            <a:pPr>
              <a:buFont typeface="Arial" pitchFamily="34" charset="0"/>
              <a:buChar char="•"/>
              <a:defRPr/>
            </a:pPr>
            <a:r>
              <a:rPr lang="en-US" dirty="0"/>
              <a:t>Crisis management </a:t>
            </a:r>
          </a:p>
          <a:p>
            <a:pPr>
              <a:buFont typeface="Arial" pitchFamily="34" charset="0"/>
              <a:buChar char="•"/>
              <a:defRPr/>
            </a:pPr>
            <a:r>
              <a:rPr lang="en-US" dirty="0"/>
              <a:t>Personal presentation </a:t>
            </a:r>
          </a:p>
          <a:p>
            <a:pPr>
              <a:buFont typeface="Arial" pitchFamily="34" charset="0"/>
              <a:buChar char="•"/>
              <a:defRPr/>
            </a:pPr>
            <a:r>
              <a:rPr lang="en-US" dirty="0"/>
              <a:t>Negotiation/compromise   </a:t>
            </a:r>
          </a:p>
          <a:p>
            <a:pPr>
              <a:buFont typeface="Arial" pitchFamily="34" charset="0"/>
              <a:buChar char="•"/>
              <a:defRPr/>
            </a:pPr>
            <a:r>
              <a:rPr lang="en-US" dirty="0"/>
              <a:t>Advocacy</a:t>
            </a:r>
          </a:p>
          <a:p>
            <a:pPr>
              <a:buFont typeface="Arial" pitchFamily="34" charset="0"/>
              <a:buChar char="•"/>
              <a:defRPr/>
            </a:pPr>
            <a:r>
              <a:rPr lang="en-US" dirty="0"/>
              <a:t>Teaching and training  in functional settings</a:t>
            </a:r>
          </a:p>
          <a:p>
            <a:pPr>
              <a:buFont typeface="Arial" pitchFamily="34" charset="0"/>
              <a:buChar char="•"/>
              <a:defRPr/>
            </a:pPr>
            <a:endParaRPr lang="en-US" dirty="0"/>
          </a:p>
          <a:p>
            <a:pPr>
              <a:buFont typeface="Arial" pitchFamily="34" charset="0"/>
              <a:buNone/>
              <a:defRPr/>
            </a:pPr>
            <a:r>
              <a:rPr lang="en-US" b="1" dirty="0"/>
              <a:t>Recruitment strategies </a:t>
            </a:r>
          </a:p>
          <a:p>
            <a:pPr>
              <a:buFont typeface="Arial" pitchFamily="34" charset="0"/>
              <a:buChar char="•"/>
              <a:defRPr/>
            </a:pPr>
            <a:r>
              <a:rPr lang="en-US" dirty="0"/>
              <a:t>Individuals involved in interviews </a:t>
            </a:r>
          </a:p>
          <a:p>
            <a:pPr>
              <a:buFont typeface="Arial" pitchFamily="34" charset="0"/>
              <a:buChar char="•"/>
              <a:defRPr/>
            </a:pPr>
            <a:r>
              <a:rPr lang="en-US" dirty="0"/>
              <a:t>Internet – referrals </a:t>
            </a:r>
          </a:p>
          <a:p>
            <a:pPr>
              <a:buFont typeface="Arial" pitchFamily="34" charset="0"/>
              <a:buNone/>
              <a:defRPr/>
            </a:pPr>
            <a:r>
              <a:rPr lang="en-US" dirty="0"/>
              <a:t> </a:t>
            </a:r>
          </a:p>
          <a:p>
            <a:pPr>
              <a:buFont typeface="Arial" pitchFamily="34" charset="0"/>
              <a:buChar char="•"/>
              <a:defRPr/>
            </a:pPr>
            <a:endParaRPr lang="en-US" dirty="0"/>
          </a:p>
          <a:p>
            <a:pPr>
              <a:buFont typeface="Arial" pitchFamily="34" charset="0"/>
              <a:buNone/>
              <a:defRPr/>
            </a:pPr>
            <a:r>
              <a:rPr lang="en-US" b="1" dirty="0"/>
              <a:t>Identifying the right person for the job</a:t>
            </a:r>
          </a:p>
          <a:p>
            <a:pPr>
              <a:buFont typeface="Arial" pitchFamily="34" charset="0"/>
              <a:buChar char="•"/>
              <a:defRPr/>
            </a:pPr>
            <a:r>
              <a:rPr lang="en-US" dirty="0"/>
              <a:t>Experience – but not always going to find folks with CB skills </a:t>
            </a:r>
          </a:p>
          <a:p>
            <a:pPr>
              <a:buFont typeface="Arial" pitchFamily="34" charset="0"/>
              <a:buChar char="•"/>
              <a:defRPr/>
            </a:pPr>
            <a:r>
              <a:rPr lang="en-US" dirty="0"/>
              <a:t>Hobbies</a:t>
            </a:r>
          </a:p>
          <a:p>
            <a:pPr>
              <a:buFont typeface="Arial" pitchFamily="34" charset="0"/>
              <a:buChar char="•"/>
              <a:defRPr/>
            </a:pPr>
            <a:r>
              <a:rPr lang="en-US" dirty="0"/>
              <a:t>Community connections – bridge building skills </a:t>
            </a:r>
          </a:p>
          <a:p>
            <a:pPr>
              <a:buFont typeface="Arial" pitchFamily="34" charset="0"/>
              <a:buChar char="•"/>
              <a:defRPr/>
            </a:pPr>
            <a:r>
              <a:rPr lang="en-US" dirty="0"/>
              <a:t>Questions regarding beliefs and opinions – what should we be trying to achieve</a:t>
            </a:r>
          </a:p>
          <a:p>
            <a:pPr>
              <a:buFont typeface="Arial" pitchFamily="34" charset="0"/>
              <a:buChar char="•"/>
              <a:defRPr/>
            </a:pPr>
            <a:endParaRPr lang="en-US" dirty="0"/>
          </a:p>
          <a:p>
            <a:pPr>
              <a:buFont typeface="Arial" pitchFamily="34" charset="0"/>
              <a:buNone/>
              <a:defRPr/>
            </a:pPr>
            <a:r>
              <a:rPr lang="en-US" dirty="0"/>
              <a:t>Former Facility based staff – </a:t>
            </a:r>
          </a:p>
          <a:p>
            <a:pPr>
              <a:buFont typeface="Arial" pitchFamily="34" charset="0"/>
              <a:buChar char="•"/>
              <a:defRPr/>
            </a:pPr>
            <a:r>
              <a:rPr lang="en-US" dirty="0"/>
              <a:t>Many, many made the change and are advocates for community now</a:t>
            </a:r>
          </a:p>
          <a:p>
            <a:pPr>
              <a:buFont typeface="Arial" pitchFamily="34" charset="0"/>
              <a:buChar char="•"/>
              <a:defRPr/>
            </a:pPr>
            <a:r>
              <a:rPr lang="en-US" dirty="0"/>
              <a:t>Some could not or choose not to make the change – had to be ok with that, just no longer a good match and they can choose to move along, no hard feelings – but they must either buy in or drop out – no middle ground</a:t>
            </a:r>
          </a:p>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endParaRPr lang="en-US" dirty="0"/>
          </a:p>
          <a:p>
            <a:pPr>
              <a:defRPr/>
            </a:pPr>
            <a:endParaRPr lang="en-US" dirty="0"/>
          </a:p>
          <a:p>
            <a:pPr>
              <a:defRPr/>
            </a:pPr>
            <a:r>
              <a:rPr lang="en-US" dirty="0"/>
              <a:t>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FE2EA8-E938-430C-BB36-177574D64BBB}" type="slidenum">
              <a:rPr lang="en-US" altLang="en-US" smtClean="0"/>
              <a:pPr>
                <a:spcBef>
                  <a:spcPct val="0"/>
                </a:spcBef>
              </a:pPr>
              <a:t>5</a:t>
            </a:fld>
            <a:endParaRPr lang="en-US" altLang="en-US"/>
          </a:p>
        </p:txBody>
      </p:sp>
    </p:spTree>
    <p:extLst>
      <p:ext uri="{BB962C8B-B14F-4D97-AF65-F5344CB8AC3E}">
        <p14:creationId xmlns:p14="http://schemas.microsoft.com/office/powerpoint/2010/main" val="120162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r>
              <a:rPr lang="en-US" baseline="0" dirty="0"/>
              <a:t> </a:t>
            </a:r>
            <a:r>
              <a:rPr lang="en-US" dirty="0"/>
              <a:t>discuss the difference</a:t>
            </a:r>
            <a:r>
              <a:rPr lang="en-US" baseline="0" dirty="0"/>
              <a:t> between competency based versus time based training. Statistic: 75% people in PA are doing CESP</a:t>
            </a:r>
          </a:p>
          <a:p>
            <a:r>
              <a:rPr lang="en-US" baseline="0" dirty="0"/>
              <a:t>We don’t want people who have done this job for a long time just because they have done this for a long time, we want people who can do the job. Stop and think about what that looks like. Use some of the competency models that already exist. </a:t>
            </a: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6</a:t>
            </a:fld>
            <a:endParaRPr lang="en-US" dirty="0"/>
          </a:p>
        </p:txBody>
      </p:sp>
    </p:spTree>
    <p:extLst>
      <p:ext uri="{BB962C8B-B14F-4D97-AF65-F5344CB8AC3E}">
        <p14:creationId xmlns:p14="http://schemas.microsoft.com/office/powerpoint/2010/main" val="415622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and Genni:</a:t>
            </a:r>
          </a:p>
          <a:p>
            <a:r>
              <a:rPr lang="en-US" dirty="0"/>
              <a:t>Tailor</a:t>
            </a:r>
            <a:r>
              <a:rPr lang="en-US" baseline="0" dirty="0"/>
              <a:t> your job descriptions to the job, that way you can use them when it come to support and evaluation. People stay at jobs when they feel confident and competent. Knowing what their job is, is the beginning of that. </a:t>
            </a: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9</a:t>
            </a:fld>
            <a:endParaRPr lang="en-US" dirty="0"/>
          </a:p>
        </p:txBody>
      </p:sp>
    </p:spTree>
    <p:extLst>
      <p:ext uri="{BB962C8B-B14F-4D97-AF65-F5344CB8AC3E}">
        <p14:creationId xmlns:p14="http://schemas.microsoft.com/office/powerpoint/2010/main" val="123410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10</a:t>
            </a:fld>
            <a:endParaRPr lang="en-US" dirty="0"/>
          </a:p>
        </p:txBody>
      </p:sp>
    </p:spTree>
    <p:extLst>
      <p:ext uri="{BB962C8B-B14F-4D97-AF65-F5344CB8AC3E}">
        <p14:creationId xmlns:p14="http://schemas.microsoft.com/office/powerpoint/2010/main" val="424245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Genni: We should give examples of where something like this posts. It would cost a fortune to put this in</a:t>
            </a:r>
            <a:r>
              <a:rPr lang="en-US" baseline="0" dirty="0"/>
              <a:t> Indeed. It is really long.  Talk about Keywords and how they are used online advertising in urban areas so you don’t get too many people to weed out. I think we should add in that urban and rural may be different here. Gail, can you do that as a precursor to Laura and add in where this add for Laura would be posted. </a:t>
            </a: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11</a:t>
            </a:fld>
            <a:endParaRPr lang="en-US" dirty="0"/>
          </a:p>
        </p:txBody>
      </p:sp>
    </p:spTree>
    <p:extLst>
      <p:ext uri="{BB962C8B-B14F-4D97-AF65-F5344CB8AC3E}">
        <p14:creationId xmlns:p14="http://schemas.microsoft.com/office/powerpoint/2010/main" val="249676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 I wasn’t sure about the items below.  Can you tell me what you were thinking and I will work them in Community Perception , personal care, tech savvy</a:t>
            </a:r>
          </a:p>
          <a:p>
            <a:r>
              <a:rPr lang="en-US" dirty="0"/>
              <a:t>Genni,</a:t>
            </a:r>
          </a:p>
          <a:p>
            <a:r>
              <a:rPr lang="en-US" dirty="0"/>
              <a:t>If</a:t>
            </a:r>
            <a:r>
              <a:rPr lang="en-US" baseline="0" dirty="0"/>
              <a:t> we want millennials, we better use text and social media as they often don’t use email. Jobs should include use of technology integrated or they won’t be interested.</a:t>
            </a:r>
          </a:p>
          <a:p>
            <a:r>
              <a:rPr lang="en-US" baseline="0" dirty="0"/>
              <a:t>If we are targeting retired people, we need to maybe do some technology training or have a short exercise to measure their ability. </a:t>
            </a: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12</a:t>
            </a:fld>
            <a:endParaRPr lang="en-US" dirty="0"/>
          </a:p>
        </p:txBody>
      </p:sp>
    </p:spTree>
    <p:extLst>
      <p:ext uri="{BB962C8B-B14F-4D97-AF65-F5344CB8AC3E}">
        <p14:creationId xmlns:p14="http://schemas.microsoft.com/office/powerpoint/2010/main" val="36110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say not to spend any</a:t>
            </a:r>
            <a:r>
              <a:rPr lang="en-US" baseline="0" dirty="0"/>
              <a:t> time on this. Just tell them when they download the power point they can see these. </a:t>
            </a:r>
          </a:p>
          <a:p>
            <a:r>
              <a:rPr lang="en-US" baseline="0" dirty="0"/>
              <a:t>Is that ok?</a:t>
            </a: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14</a:t>
            </a:fld>
            <a:endParaRPr lang="en-US" dirty="0"/>
          </a:p>
        </p:txBody>
      </p:sp>
    </p:spTree>
    <p:extLst>
      <p:ext uri="{BB962C8B-B14F-4D97-AF65-F5344CB8AC3E}">
        <p14:creationId xmlns:p14="http://schemas.microsoft.com/office/powerpoint/2010/main" val="328886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Genni: story about the importance of conducting staff surveys</a:t>
            </a:r>
          </a:p>
          <a:p>
            <a:r>
              <a:rPr lang="en-US" dirty="0"/>
              <a:t>Data: 	</a:t>
            </a:r>
          </a:p>
          <a:p>
            <a:r>
              <a:rPr lang="en-US" dirty="0"/>
              <a:t>	Demographics of staff (Who are we hiring? Where did they come 	from?)</a:t>
            </a:r>
          </a:p>
          <a:p>
            <a:r>
              <a:rPr lang="en-US" dirty="0"/>
              <a:t>	How did we attract them? (What strategies work?)</a:t>
            </a:r>
          </a:p>
          <a:p>
            <a:r>
              <a:rPr lang="en-US" dirty="0"/>
              <a:t>	Longevity (How long do they stay? Why do they stay?)</a:t>
            </a:r>
          </a:p>
          <a:p>
            <a:r>
              <a:rPr lang="en-US" dirty="0"/>
              <a:t>	Termination (Why and how do they leave?)</a:t>
            </a:r>
          </a:p>
          <a:p>
            <a:endParaRPr lang="en-US" dirty="0"/>
          </a:p>
          <a:p>
            <a:r>
              <a:rPr lang="en-US" dirty="0"/>
              <a:t>Methods:</a:t>
            </a:r>
          </a:p>
          <a:p>
            <a:r>
              <a:rPr lang="en-US" dirty="0"/>
              <a:t>	Robust HR database (Reports)</a:t>
            </a:r>
          </a:p>
          <a:p>
            <a:r>
              <a:rPr lang="en-US" dirty="0"/>
              <a:t>	Application with key questions (How did you hear about us?)</a:t>
            </a:r>
          </a:p>
          <a:p>
            <a:r>
              <a:rPr lang="en-US" dirty="0"/>
              <a:t>	Exit interviews (Non-threatening, by HR staff)</a:t>
            </a:r>
          </a:p>
          <a:p>
            <a:r>
              <a:rPr lang="en-US" dirty="0"/>
              <a:t> 	Satisfaction Surveys (what they do and do not like about their work)</a:t>
            </a:r>
          </a:p>
          <a:p>
            <a:endParaRPr lang="en-US" dirty="0"/>
          </a:p>
          <a:p>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15</a:t>
            </a:fld>
            <a:endParaRPr lang="en-US" dirty="0"/>
          </a:p>
        </p:txBody>
      </p:sp>
    </p:spTree>
    <p:extLst>
      <p:ext uri="{BB962C8B-B14F-4D97-AF65-F5344CB8AC3E}">
        <p14:creationId xmlns:p14="http://schemas.microsoft.com/office/powerpoint/2010/main" val="24385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E5EF-19FB-4E28-8F9F-81A198095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CF6D63-BF9D-47CD-9C23-80E2AF2D0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6811BD-2532-4AAE-AFEB-027DBD14C395}"/>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5" name="Footer Placeholder 4">
            <a:extLst>
              <a:ext uri="{FF2B5EF4-FFF2-40B4-BE49-F238E27FC236}">
                <a16:creationId xmlns:a16="http://schemas.microsoft.com/office/drawing/2014/main" id="{87ABCD0D-20FA-444C-819A-0EDC5C393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235CF-0188-47FA-A3D7-079B7C99D91D}"/>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332442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7295-1410-426C-BB0D-F8C0F54F7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0736D-ADEE-4C0A-BEC0-8D696BED10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8D8C4-7514-4ABD-A972-E91FCF3A8BCA}"/>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5" name="Footer Placeholder 4">
            <a:extLst>
              <a:ext uri="{FF2B5EF4-FFF2-40B4-BE49-F238E27FC236}">
                <a16:creationId xmlns:a16="http://schemas.microsoft.com/office/drawing/2014/main" id="{73015B48-80C4-4641-99F2-B3286275E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5D777-C766-4A7C-9009-11E4FCCF88D5}"/>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13655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11A78-9D31-4D3E-8D54-5D0A56C1AE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2E8487-FCC6-4A2D-82E3-C825687AC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582F3-6FA7-4318-9BDC-8F850B0893D3}"/>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5" name="Footer Placeholder 4">
            <a:extLst>
              <a:ext uri="{FF2B5EF4-FFF2-40B4-BE49-F238E27FC236}">
                <a16:creationId xmlns:a16="http://schemas.microsoft.com/office/drawing/2014/main" id="{E9D92FAE-8BDD-4337-9AE1-99CF6BD60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A3CA0-05C4-4BEF-9BFA-CB88B2AB67EE}"/>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306553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F58B-A1FA-4F08-830C-63BFF4D3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C548E-B603-4D01-A1B3-5182C94D2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4DFD2-9A51-48B7-8751-226F0778BFEE}"/>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5" name="Footer Placeholder 4">
            <a:extLst>
              <a:ext uri="{FF2B5EF4-FFF2-40B4-BE49-F238E27FC236}">
                <a16:creationId xmlns:a16="http://schemas.microsoft.com/office/drawing/2014/main" id="{0827E78A-1381-4B2B-AC75-B21FA1477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164EF-451E-4E6C-9EE5-029FC123C302}"/>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82494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A791-1169-424C-A607-47C5D4775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184C92-8C4A-42F8-B426-7400BF9C3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D118C-BEC8-4D7A-A7B4-4CE65FB57684}"/>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5" name="Footer Placeholder 4">
            <a:extLst>
              <a:ext uri="{FF2B5EF4-FFF2-40B4-BE49-F238E27FC236}">
                <a16:creationId xmlns:a16="http://schemas.microsoft.com/office/drawing/2014/main" id="{D983C6D3-E5CB-442D-AFBC-2A4F3FA4D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1F0DA-C9E4-40B4-A8E8-609493A92567}"/>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71519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FF19-047F-4493-909F-02789989F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15C03-3D25-4D88-A103-CF324F4F6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644AE3-74CF-488E-87C4-EF895EF14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137FD-EA15-48D3-B409-BFD0C60B26BD}"/>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6" name="Footer Placeholder 5">
            <a:extLst>
              <a:ext uri="{FF2B5EF4-FFF2-40B4-BE49-F238E27FC236}">
                <a16:creationId xmlns:a16="http://schemas.microsoft.com/office/drawing/2014/main" id="{D68CB812-5437-4803-B0DE-72417790B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D2B78-1843-471F-87FA-E4A5CD7AEB08}"/>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418972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0E93-17C4-4E4F-9B6A-5BA4326147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DD06D-8073-4A11-8D7F-CF07652C3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D43A5-C52C-40A0-A556-963588231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95FAC-9899-49A2-B1F2-478184380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84AE53-8F67-4409-8A95-4CBEFA6864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E63C6B-5E1B-4CC2-A8B2-2E17D3998B2A}"/>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8" name="Footer Placeholder 7">
            <a:extLst>
              <a:ext uri="{FF2B5EF4-FFF2-40B4-BE49-F238E27FC236}">
                <a16:creationId xmlns:a16="http://schemas.microsoft.com/office/drawing/2014/main" id="{2D2FC67D-DE0E-4DB2-9D10-C1366A56AF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6008E7-D28A-47EF-BC67-E7E7A594CDA5}"/>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107872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8A8F-1302-4468-9CA0-00EDD5DC98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1D4A29-1CA5-4DDF-BC48-B2BBE5C4E1F9}"/>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4" name="Footer Placeholder 3">
            <a:extLst>
              <a:ext uri="{FF2B5EF4-FFF2-40B4-BE49-F238E27FC236}">
                <a16:creationId xmlns:a16="http://schemas.microsoft.com/office/drawing/2014/main" id="{BE8A8D06-6FA1-4F56-9E1A-9300648BC2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258469-7469-4D6F-B1E8-3FECCBF56CF7}"/>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23830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3B779-E075-494C-A9D5-97B43C4C288A}"/>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3" name="Footer Placeholder 2">
            <a:extLst>
              <a:ext uri="{FF2B5EF4-FFF2-40B4-BE49-F238E27FC236}">
                <a16:creationId xmlns:a16="http://schemas.microsoft.com/office/drawing/2014/main" id="{6B15E049-9516-46B4-8027-483830C7E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D7FCD2-1484-4285-B746-8F1A6A66393F}"/>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140432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7728-D60C-42D5-A781-AF71639D0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461C5B-A9D8-45C5-8CFD-9E164B72D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5FD6FC-69AD-4E26-A662-6B2110CE4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98285-BB0A-4661-A28E-016397951C22}"/>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6" name="Footer Placeholder 5">
            <a:extLst>
              <a:ext uri="{FF2B5EF4-FFF2-40B4-BE49-F238E27FC236}">
                <a16:creationId xmlns:a16="http://schemas.microsoft.com/office/drawing/2014/main" id="{482A6C45-99C2-4276-A7A3-291650F0E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A5889-D457-4D63-9734-7EE7CA084031}"/>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252124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7991-B5E6-41B8-A059-15C596DAF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B70E4-A3CF-4054-80BC-8609799B6B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7AEF63-6196-461D-999F-EA4110290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9FB9B-D9C0-445A-99AA-803BA0CEE84A}"/>
              </a:ext>
            </a:extLst>
          </p:cNvPr>
          <p:cNvSpPr>
            <a:spLocks noGrp="1"/>
          </p:cNvSpPr>
          <p:nvPr>
            <p:ph type="dt" sz="half" idx="10"/>
          </p:nvPr>
        </p:nvSpPr>
        <p:spPr/>
        <p:txBody>
          <a:bodyPr/>
          <a:lstStyle/>
          <a:p>
            <a:fld id="{08A09DD7-93BC-424B-9AD4-D7359580065C}" type="datetimeFigureOut">
              <a:rPr lang="en-US" smtClean="0"/>
              <a:t>3/11/2020</a:t>
            </a:fld>
            <a:endParaRPr lang="en-US"/>
          </a:p>
        </p:txBody>
      </p:sp>
      <p:sp>
        <p:nvSpPr>
          <p:cNvPr id="6" name="Footer Placeholder 5">
            <a:extLst>
              <a:ext uri="{FF2B5EF4-FFF2-40B4-BE49-F238E27FC236}">
                <a16:creationId xmlns:a16="http://schemas.microsoft.com/office/drawing/2014/main" id="{F290BC3D-ACF5-4831-BEEF-ECB484822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F3D4-A39F-4831-A552-BB9086104EC5}"/>
              </a:ext>
            </a:extLst>
          </p:cNvPr>
          <p:cNvSpPr>
            <a:spLocks noGrp="1"/>
          </p:cNvSpPr>
          <p:nvPr>
            <p:ph type="sldNum" sz="quarter" idx="12"/>
          </p:nvPr>
        </p:nvSpPr>
        <p:spPr/>
        <p:txBody>
          <a:bodyPr/>
          <a:lstStyle/>
          <a:p>
            <a:fld id="{82575C1F-52E6-497E-9DB9-D5ED66F62F7D}" type="slidenum">
              <a:rPr lang="en-US" smtClean="0"/>
              <a:t>‹#›</a:t>
            </a:fld>
            <a:endParaRPr lang="en-US"/>
          </a:p>
        </p:txBody>
      </p:sp>
    </p:spTree>
    <p:extLst>
      <p:ext uri="{BB962C8B-B14F-4D97-AF65-F5344CB8AC3E}">
        <p14:creationId xmlns:p14="http://schemas.microsoft.com/office/powerpoint/2010/main" val="17480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5C1817-8648-4E9F-AC36-B2698BE9F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ADBE5D-D3FB-43DD-932A-744D2E164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5294-CAEC-454F-9A4E-96DA65BE5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09DD7-93BC-424B-9AD4-D7359580065C}" type="datetimeFigureOut">
              <a:rPr lang="en-US" smtClean="0"/>
              <a:t>3/11/2020</a:t>
            </a:fld>
            <a:endParaRPr lang="en-US"/>
          </a:p>
        </p:txBody>
      </p:sp>
      <p:sp>
        <p:nvSpPr>
          <p:cNvPr id="5" name="Footer Placeholder 4">
            <a:extLst>
              <a:ext uri="{FF2B5EF4-FFF2-40B4-BE49-F238E27FC236}">
                <a16:creationId xmlns:a16="http://schemas.microsoft.com/office/drawing/2014/main" id="{75435D12-D3C7-4E03-831B-B6B6CF727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7B4C9D-C41E-4654-9DA8-86E86E627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75C1F-52E6-497E-9DB9-D5ED66F62F7D}" type="slidenum">
              <a:rPr lang="en-US" smtClean="0"/>
              <a:t>‹#›</a:t>
            </a:fld>
            <a:endParaRPr lang="en-US"/>
          </a:p>
        </p:txBody>
      </p:sp>
    </p:spTree>
    <p:extLst>
      <p:ext uri="{BB962C8B-B14F-4D97-AF65-F5344CB8AC3E}">
        <p14:creationId xmlns:p14="http://schemas.microsoft.com/office/powerpoint/2010/main" val="27323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visier.com/workforce-intelligence-101/5-recruitment-metrics-data-driven-hr-strategy-part-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hyperlink" Target="https://techstory.in/digital-marketing-tips/"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oplematters.in/article/hr-ready/developing-employee-skills-achieve-organizational-objectives-11997"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openlab.citytech.cuny.edu/mmejia-eportfolio/"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asysmallbusinesshr.com/2010/02/8-tips-for-hiring-and-retaining-diverse-employees-2/"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person-centred-person-centred-support-3337893/"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s://saviostars.wordpress.com/2015/01/05/staff-professional-development-day/"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kbs.edu.au/news-and-events/blog/good-managers-vs-bad-managers/"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lickr.com/photos/flat61/388361157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ellenensher.com/what-do-mentors-really-want-from-proteges-4-quick-ideas/"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ridgeproject.wikispaces.com/Columbin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timeanddate.com/information/copyright.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meta.codereview.stackexchange.com/questions/2106/jack-of-all-trades-master-of-none-lets-work-together-to-offer-ultimately-bet"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abiusmaximus.com/2015/03/04/automation-education-college-solutions-79851/" TargetMode="External"/><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hyperlink" Target="http://edu-mashup.blogspot.com/2011/10/what-makes-21st-century-leader.html" TargetMode="Externa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guides.law.fsu.edu/BehavioralLaw/books"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www.paralegalalliance.com/paralegal-quiz-aptitude-test-2/"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ackoverflow.com/questions/5638370/android-complex-calendar-layout"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kibc.com/india-guide/how-india/hiring-and-building-a-tea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dol.gov/odep/pdf/2011cecm.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creducators.org/competencies" TargetMode="External"/><Relationship Id="rId5" Type="http://schemas.openxmlformats.org/officeDocument/2006/relationships/hyperlink" Target="https://vimeo.com/226478025" TargetMode="External"/><Relationship Id="rId4" Type="http://schemas.openxmlformats.org/officeDocument/2006/relationships/hyperlink" Target="http://viewfromthebow.blogspot.com/2010/12/rodin-origins-of-geniu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sychologywizard.net/brain-differences-ao1-ao2-ao3.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utomotiveengineeringhq.com/automotive-engineering-job-description/"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5898-5048-4EE9-B84A-F74ABBBDC3ED}"/>
              </a:ext>
            </a:extLst>
          </p:cNvPr>
          <p:cNvSpPr>
            <a:spLocks noGrp="1"/>
          </p:cNvSpPr>
          <p:nvPr>
            <p:ph type="ctrTitle"/>
          </p:nvPr>
        </p:nvSpPr>
        <p:spPr>
          <a:xfrm>
            <a:off x="1524000" y="2245809"/>
            <a:ext cx="9144000" cy="1564716"/>
          </a:xfrm>
        </p:spPr>
        <p:txBody>
          <a:bodyPr>
            <a:normAutofit/>
          </a:bodyPr>
          <a:lstStyle/>
          <a:p>
            <a:pPr algn="l"/>
            <a:r>
              <a:rPr lang="en-US" sz="5400" b="1" dirty="0"/>
              <a:t>Staff Development and Support </a:t>
            </a:r>
          </a:p>
        </p:txBody>
      </p:sp>
      <p:sp>
        <p:nvSpPr>
          <p:cNvPr id="3" name="Subtitle 2">
            <a:extLst>
              <a:ext uri="{FF2B5EF4-FFF2-40B4-BE49-F238E27FC236}">
                <a16:creationId xmlns:a16="http://schemas.microsoft.com/office/drawing/2014/main" id="{EC961F93-F8CA-446E-B03A-FCCC17EF1EAC}"/>
              </a:ext>
            </a:extLst>
          </p:cNvPr>
          <p:cNvSpPr>
            <a:spLocks noGrp="1"/>
          </p:cNvSpPr>
          <p:nvPr>
            <p:ph type="subTitle" idx="1"/>
          </p:nvPr>
        </p:nvSpPr>
        <p:spPr>
          <a:xfrm>
            <a:off x="1524000" y="3947050"/>
            <a:ext cx="9144000" cy="572583"/>
          </a:xfrm>
        </p:spPr>
        <p:txBody>
          <a:bodyPr>
            <a:normAutofit/>
          </a:bodyPr>
          <a:lstStyle/>
          <a:p>
            <a:r>
              <a:rPr lang="en-US" sz="1700" b="1" i="1" dirty="0"/>
              <a:t>determining staffing needs; attracting, developing and supporting field-based staff, cultivating teams and team building</a:t>
            </a:r>
          </a:p>
          <a:p>
            <a:pPr algn="l"/>
            <a:endParaRPr lang="en-US" sz="1700" dirty="0"/>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88784F-EC88-4E3C-BC02-7005D32EC947}"/>
              </a:ext>
            </a:extLst>
          </p:cNvPr>
          <p:cNvSpPr txBox="1"/>
          <p:nvPr/>
        </p:nvSpPr>
        <p:spPr>
          <a:xfrm>
            <a:off x="7055121" y="5585794"/>
            <a:ext cx="4522796" cy="830997"/>
          </a:xfrm>
          <a:prstGeom prst="rect">
            <a:avLst/>
          </a:prstGeom>
          <a:noFill/>
        </p:spPr>
        <p:txBody>
          <a:bodyPr wrap="square" rtlCol="0">
            <a:spAutoFit/>
          </a:bodyPr>
          <a:lstStyle/>
          <a:p>
            <a:r>
              <a:rPr lang="en-US" sz="2400" b="1" dirty="0"/>
              <a:t>Genni Sasnett</a:t>
            </a:r>
          </a:p>
          <a:p>
            <a:r>
              <a:rPr lang="en-US" sz="2400" b="1" dirty="0"/>
              <a:t>National Subject Matter Expert</a:t>
            </a:r>
          </a:p>
        </p:txBody>
      </p:sp>
      <p:sp>
        <p:nvSpPr>
          <p:cNvPr id="6" name="TextBox 5">
            <a:extLst>
              <a:ext uri="{FF2B5EF4-FFF2-40B4-BE49-F238E27FC236}">
                <a16:creationId xmlns:a16="http://schemas.microsoft.com/office/drawing/2014/main" id="{C8899175-40E8-4C74-8F1C-F369CF416207}"/>
              </a:ext>
            </a:extLst>
          </p:cNvPr>
          <p:cNvSpPr txBox="1"/>
          <p:nvPr/>
        </p:nvSpPr>
        <p:spPr>
          <a:xfrm>
            <a:off x="1136758" y="4899994"/>
            <a:ext cx="5130052" cy="2308324"/>
          </a:xfrm>
          <a:prstGeom prst="rect">
            <a:avLst/>
          </a:prstGeom>
          <a:noFill/>
        </p:spPr>
        <p:txBody>
          <a:bodyPr wrap="square" rtlCol="0">
            <a:spAutoFit/>
          </a:bodyPr>
          <a:lstStyle/>
          <a:p>
            <a:pPr algn="ctr"/>
            <a:r>
              <a:rPr lang="en-US" sz="2400" b="1" dirty="0"/>
              <a:t>Alabama Provider Transformation Workshop </a:t>
            </a:r>
          </a:p>
          <a:p>
            <a:pPr algn="ctr"/>
            <a:endParaRPr lang="en-US" sz="2400" b="1" dirty="0"/>
          </a:p>
          <a:p>
            <a:pPr algn="ctr"/>
            <a:r>
              <a:rPr lang="en-US" sz="2400" b="1"/>
              <a:t>March 3, 2020</a:t>
            </a:r>
            <a:endParaRPr lang="en-US" sz="2400" b="1" dirty="0"/>
          </a:p>
          <a:p>
            <a:pPr algn="ctr"/>
            <a:endParaRPr lang="en-US" sz="2400" b="1" dirty="0"/>
          </a:p>
          <a:p>
            <a:pPr algn="ctr"/>
            <a:endParaRPr lang="en-US" sz="2400" b="1" dirty="0"/>
          </a:p>
        </p:txBody>
      </p:sp>
    </p:spTree>
    <p:extLst>
      <p:ext uri="{BB962C8B-B14F-4D97-AF65-F5344CB8AC3E}">
        <p14:creationId xmlns:p14="http://schemas.microsoft.com/office/powerpoint/2010/main" val="41152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1ED2D7-6A17-4B5E-A1B5-E981004823A6}"/>
              </a:ext>
            </a:extLst>
          </p:cNvPr>
          <p:cNvSpPr>
            <a:spLocks noGrp="1"/>
          </p:cNvSpPr>
          <p:nvPr>
            <p:ph type="title"/>
          </p:nvPr>
        </p:nvSpPr>
        <p:spPr>
          <a:xfrm>
            <a:off x="524256" y="4767072"/>
            <a:ext cx="6682087" cy="1625210"/>
          </a:xfrm>
        </p:spPr>
        <p:txBody>
          <a:bodyPr>
            <a:normAutofit fontScale="90000"/>
          </a:bodyPr>
          <a:lstStyle/>
          <a:p>
            <a:pPr algn="r"/>
            <a:br>
              <a:rPr lang="en-US" sz="4000" dirty="0">
                <a:solidFill>
                  <a:srgbClr val="FFFFFF"/>
                </a:solidFill>
              </a:rPr>
            </a:br>
            <a:r>
              <a:rPr lang="en-US" sz="4000" b="1" dirty="0">
                <a:solidFill>
                  <a:srgbClr val="FFFFFF"/>
                </a:solidFill>
              </a:rPr>
              <a:t>Recruitment</a:t>
            </a:r>
            <a:br>
              <a:rPr lang="en-US" sz="2400" b="1" dirty="0">
                <a:solidFill>
                  <a:srgbClr val="FFFFFF"/>
                </a:solidFill>
              </a:rPr>
            </a:br>
            <a:r>
              <a:rPr lang="en-US" sz="2700" b="1" i="1" dirty="0">
                <a:solidFill>
                  <a:srgbClr val="FFFFFF"/>
                </a:solidFill>
              </a:rPr>
              <a:t>Writing a job posting that attracts the right people</a:t>
            </a:r>
            <a:br>
              <a:rPr lang="en-US" sz="2400" b="1" dirty="0">
                <a:solidFill>
                  <a:srgbClr val="FFFFFF"/>
                </a:solidFill>
              </a:rPr>
            </a:br>
            <a:endParaRPr lang="en-US" sz="2400" b="1" dirty="0">
              <a:solidFill>
                <a:srgbClr val="FFFFFF"/>
              </a:solidFill>
            </a:endParaRPr>
          </a:p>
        </p:txBody>
      </p:sp>
      <p:pic>
        <p:nvPicPr>
          <p:cNvPr id="7" name="Picture 6" descr="A close up of a device&#10;&#10;Description automatically generated">
            <a:extLst>
              <a:ext uri="{FF2B5EF4-FFF2-40B4-BE49-F238E27FC236}">
                <a16:creationId xmlns:a16="http://schemas.microsoft.com/office/drawing/2014/main" id="{BF3FA523-231D-4683-BD80-3DA0BEB66F3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326" r="1" b="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8CA565-5A15-4B31-B579-C3E36A2554F2}"/>
              </a:ext>
            </a:extLst>
          </p:cNvPr>
          <p:cNvSpPr>
            <a:spLocks noGrp="1"/>
          </p:cNvSpPr>
          <p:nvPr>
            <p:ph idx="1"/>
          </p:nvPr>
        </p:nvSpPr>
        <p:spPr>
          <a:xfrm>
            <a:off x="7743371" y="411237"/>
            <a:ext cx="4194629" cy="6214534"/>
          </a:xfrm>
        </p:spPr>
        <p:txBody>
          <a:bodyPr anchor="ctr">
            <a:normAutofit/>
          </a:bodyPr>
          <a:lstStyle/>
          <a:p>
            <a:pPr marL="0" indent="0">
              <a:buNone/>
            </a:pPr>
            <a:endParaRPr lang="en-US" sz="1900" dirty="0">
              <a:solidFill>
                <a:srgbClr val="FFFFFF"/>
              </a:solidFill>
            </a:endParaRPr>
          </a:p>
          <a:p>
            <a:pPr marL="0" indent="0">
              <a:buNone/>
            </a:pPr>
            <a:r>
              <a:rPr lang="en-US" sz="2400" dirty="0">
                <a:solidFill>
                  <a:srgbClr val="FFFFFF"/>
                </a:solidFill>
              </a:rPr>
              <a:t>Values are key in our work  –  express the agency’s values in the recruitment process by:</a:t>
            </a:r>
          </a:p>
          <a:p>
            <a:pPr lvl="1"/>
            <a:endParaRPr lang="en-US" dirty="0">
              <a:solidFill>
                <a:srgbClr val="FFFFFF"/>
              </a:solidFill>
            </a:endParaRPr>
          </a:p>
          <a:p>
            <a:pPr marL="0" lvl="1" indent="0">
              <a:buNone/>
            </a:pPr>
            <a:r>
              <a:rPr lang="en-US" dirty="0">
                <a:solidFill>
                  <a:srgbClr val="FFFFFF"/>
                </a:solidFill>
              </a:rPr>
              <a:t>Thoughtful language describing the position in person-centered terms</a:t>
            </a:r>
          </a:p>
          <a:p>
            <a:pPr lvl="1"/>
            <a:endParaRPr lang="en-US" dirty="0">
              <a:solidFill>
                <a:srgbClr val="FFFFFF"/>
              </a:solidFill>
            </a:endParaRPr>
          </a:p>
          <a:p>
            <a:pPr marL="0" lvl="2" indent="0">
              <a:buNone/>
            </a:pPr>
            <a:r>
              <a:rPr lang="en-US" sz="2400" dirty="0">
                <a:solidFill>
                  <a:srgbClr val="FFFFFF"/>
                </a:solidFill>
              </a:rPr>
              <a:t>Imbue ads with the qualities and characteristics desired in staff</a:t>
            </a:r>
          </a:p>
          <a:p>
            <a:pPr marL="0" lvl="2" indent="0">
              <a:buNone/>
            </a:pPr>
            <a:endParaRPr lang="en-US" sz="2400" dirty="0">
              <a:solidFill>
                <a:srgbClr val="FFFFFF"/>
              </a:solidFill>
            </a:endParaRPr>
          </a:p>
          <a:p>
            <a:pPr marL="0" lvl="2" indent="0">
              <a:buNone/>
            </a:pPr>
            <a:r>
              <a:rPr lang="en-US" sz="2400" dirty="0">
                <a:solidFill>
                  <a:srgbClr val="FFFFFF"/>
                </a:solidFill>
              </a:rPr>
              <a:t>Focus ads on what the applicant will be doing and expected outcomes of the work. </a:t>
            </a:r>
          </a:p>
          <a:p>
            <a:pPr lvl="2"/>
            <a:endParaRPr lang="en-US" sz="1900" dirty="0">
              <a:solidFill>
                <a:srgbClr val="FFFFFF"/>
              </a:solidFill>
            </a:endParaRPr>
          </a:p>
          <a:p>
            <a:pPr lvl="1"/>
            <a:endParaRPr lang="en-US" sz="1900" dirty="0">
              <a:solidFill>
                <a:srgbClr val="FFFFFF"/>
              </a:solidFill>
            </a:endParaRPr>
          </a:p>
          <a:p>
            <a:pPr marL="685800" lvl="2" indent="0">
              <a:buNone/>
            </a:pPr>
            <a:endParaRPr lang="en-US" sz="1900" dirty="0">
              <a:solidFill>
                <a:srgbClr val="FFFFFF"/>
              </a:solidFill>
            </a:endParaRPr>
          </a:p>
        </p:txBody>
      </p:sp>
    </p:spTree>
    <p:extLst>
      <p:ext uri="{BB962C8B-B14F-4D97-AF65-F5344CB8AC3E}">
        <p14:creationId xmlns:p14="http://schemas.microsoft.com/office/powerpoint/2010/main" val="246172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C9C1-26C6-4F33-868D-1C6A8485E3AD}"/>
              </a:ext>
            </a:extLst>
          </p:cNvPr>
          <p:cNvSpPr>
            <a:spLocks noGrp="1"/>
          </p:cNvSpPr>
          <p:nvPr>
            <p:ph type="title"/>
          </p:nvPr>
        </p:nvSpPr>
        <p:spPr>
          <a:xfrm>
            <a:off x="1136428" y="627564"/>
            <a:ext cx="7474172" cy="1325563"/>
          </a:xfrm>
        </p:spPr>
        <p:txBody>
          <a:bodyPr>
            <a:normAutofit/>
          </a:bodyPr>
          <a:lstStyle/>
          <a:p>
            <a:r>
              <a:rPr lang="en-US" b="1" dirty="0"/>
              <a:t>Sample Recruitment Advertisement</a:t>
            </a:r>
          </a:p>
        </p:txBody>
      </p:sp>
      <p:sp>
        <p:nvSpPr>
          <p:cNvPr id="3" name="Content Placeholder 2">
            <a:extLst>
              <a:ext uri="{FF2B5EF4-FFF2-40B4-BE49-F238E27FC236}">
                <a16:creationId xmlns:a16="http://schemas.microsoft.com/office/drawing/2014/main" id="{64FB8E76-7502-4C0D-9678-EABF56650F96}"/>
              </a:ext>
            </a:extLst>
          </p:cNvPr>
          <p:cNvSpPr>
            <a:spLocks noGrp="1"/>
          </p:cNvSpPr>
          <p:nvPr>
            <p:ph idx="1"/>
          </p:nvPr>
        </p:nvSpPr>
        <p:spPr>
          <a:xfrm>
            <a:off x="791029" y="1953126"/>
            <a:ext cx="7961085" cy="4904873"/>
          </a:xfrm>
        </p:spPr>
        <p:txBody>
          <a:bodyPr anchor="ctr">
            <a:normAutofit/>
          </a:bodyPr>
          <a:lstStyle/>
          <a:p>
            <a:pPr marL="0" indent="0">
              <a:buNone/>
            </a:pPr>
            <a:r>
              <a:rPr lang="en-US" sz="2000" b="1" i="1" dirty="0">
                <a:solidFill>
                  <a:schemeClr val="accent1"/>
                </a:solidFill>
              </a:rPr>
              <a:t>Motivated self-starter</a:t>
            </a:r>
            <a:r>
              <a:rPr lang="en-US" sz="2000" b="1" dirty="0"/>
              <a:t> with a </a:t>
            </a:r>
            <a:r>
              <a:rPr lang="en-US" sz="2000" b="1" i="1" dirty="0">
                <a:solidFill>
                  <a:schemeClr val="accent1"/>
                </a:solidFill>
              </a:rPr>
              <a:t>strong work ethic</a:t>
            </a:r>
            <a:r>
              <a:rPr lang="en-US" sz="2000" b="1" dirty="0"/>
              <a:t>, </a:t>
            </a:r>
            <a:r>
              <a:rPr lang="en-US" sz="2000" b="1" i="1" dirty="0">
                <a:solidFill>
                  <a:schemeClr val="accent1"/>
                </a:solidFill>
              </a:rPr>
              <a:t>good self-direction </a:t>
            </a:r>
            <a:r>
              <a:rPr lang="en-US" sz="2000" b="1" dirty="0"/>
              <a:t>and</a:t>
            </a:r>
          </a:p>
          <a:p>
            <a:pPr marL="0" indent="0">
              <a:buNone/>
            </a:pPr>
            <a:r>
              <a:rPr lang="en-US" sz="2000" b="1" i="1" dirty="0"/>
              <a:t> </a:t>
            </a:r>
            <a:r>
              <a:rPr lang="en-US" sz="2000" b="1" i="1" dirty="0">
                <a:solidFill>
                  <a:schemeClr val="accent1"/>
                </a:solidFill>
              </a:rPr>
              <a:t>organizational skills </a:t>
            </a:r>
            <a:r>
              <a:rPr lang="en-US" sz="2000" b="1" dirty="0"/>
              <a:t>and a </a:t>
            </a:r>
            <a:r>
              <a:rPr lang="en-US" sz="2000" b="1" i="1" dirty="0">
                <a:solidFill>
                  <a:schemeClr val="accent1"/>
                </a:solidFill>
              </a:rPr>
              <a:t>professional appearance </a:t>
            </a:r>
            <a:r>
              <a:rPr lang="en-US" sz="2000" b="1" dirty="0"/>
              <a:t>who likes </a:t>
            </a:r>
            <a:r>
              <a:rPr lang="en-US" sz="2000" b="1" i="1" dirty="0">
                <a:solidFill>
                  <a:schemeClr val="accent1"/>
                </a:solidFill>
              </a:rPr>
              <a:t>problem</a:t>
            </a:r>
          </a:p>
          <a:p>
            <a:pPr marL="0" indent="0">
              <a:buNone/>
            </a:pPr>
            <a:r>
              <a:rPr lang="en-US" sz="2000" b="1" i="1" dirty="0">
                <a:solidFill>
                  <a:schemeClr val="accent1"/>
                </a:solidFill>
              </a:rPr>
              <a:t> solving,</a:t>
            </a:r>
            <a:r>
              <a:rPr lang="en-US" sz="2000" b="1" dirty="0">
                <a:solidFill>
                  <a:schemeClr val="accent1"/>
                </a:solidFill>
              </a:rPr>
              <a:t> </a:t>
            </a:r>
            <a:r>
              <a:rPr lang="en-US" sz="2000" b="1" i="1" dirty="0">
                <a:solidFill>
                  <a:schemeClr val="accent1"/>
                </a:solidFill>
              </a:rPr>
              <a:t>enjoys people </a:t>
            </a:r>
            <a:r>
              <a:rPr lang="en-US" sz="2000" b="1" dirty="0">
                <a:solidFill>
                  <a:schemeClr val="accent1"/>
                </a:solidFill>
              </a:rPr>
              <a:t>and </a:t>
            </a:r>
            <a:r>
              <a:rPr lang="en-US" sz="2000" b="1" i="1" dirty="0">
                <a:solidFill>
                  <a:schemeClr val="accent1"/>
                </a:solidFill>
              </a:rPr>
              <a:t>develops relationships easily</a:t>
            </a:r>
            <a:r>
              <a:rPr lang="en-US" sz="2000" b="1" dirty="0">
                <a:solidFill>
                  <a:schemeClr val="accent1"/>
                </a:solidFill>
              </a:rPr>
              <a:t>, </a:t>
            </a:r>
            <a:r>
              <a:rPr lang="en-US" sz="2000" b="1" dirty="0"/>
              <a:t>to assist job</a:t>
            </a:r>
          </a:p>
          <a:p>
            <a:pPr marL="0" indent="0">
              <a:buNone/>
            </a:pPr>
            <a:r>
              <a:rPr lang="en-US" sz="2000" b="1" dirty="0"/>
              <a:t> seekers with an array of interests and abilities to find suitable</a:t>
            </a:r>
          </a:p>
          <a:p>
            <a:pPr marL="0" indent="0">
              <a:buNone/>
            </a:pPr>
            <a:r>
              <a:rPr lang="en-US" sz="2000" b="1" dirty="0"/>
              <a:t> employment. The candidate will </a:t>
            </a:r>
            <a:r>
              <a:rPr lang="en-US" sz="2000" b="1" i="1" dirty="0">
                <a:solidFill>
                  <a:schemeClr val="accent1"/>
                </a:solidFill>
              </a:rPr>
              <a:t>develop relationships</a:t>
            </a:r>
            <a:r>
              <a:rPr lang="en-US" sz="2000" b="1" dirty="0">
                <a:solidFill>
                  <a:schemeClr val="accent1"/>
                </a:solidFill>
              </a:rPr>
              <a:t> </a:t>
            </a:r>
            <a:r>
              <a:rPr lang="en-US" sz="2000" b="1" dirty="0"/>
              <a:t>with employers</a:t>
            </a:r>
          </a:p>
          <a:p>
            <a:pPr marL="0" indent="0">
              <a:buNone/>
            </a:pPr>
            <a:r>
              <a:rPr lang="en-US" sz="2000" b="1" dirty="0"/>
              <a:t> to address workforce needs and with job seekers to identify work</a:t>
            </a:r>
          </a:p>
          <a:p>
            <a:pPr marL="0" indent="0">
              <a:buNone/>
            </a:pPr>
            <a:r>
              <a:rPr lang="en-US" sz="2000" b="1" dirty="0"/>
              <a:t> interests, preferences, and skills. Preferred candidates will have</a:t>
            </a:r>
          </a:p>
          <a:p>
            <a:pPr marL="0" indent="0">
              <a:buNone/>
            </a:pPr>
            <a:r>
              <a:rPr lang="en-US" sz="2000" b="1" dirty="0"/>
              <a:t> experience working in the business community and with job seekers</a:t>
            </a:r>
          </a:p>
          <a:p>
            <a:pPr marL="0" indent="0">
              <a:buNone/>
            </a:pPr>
            <a:r>
              <a:rPr lang="en-US" sz="2000" b="1" dirty="0"/>
              <a:t> with diverse skills, abilities, and barriers to community employment.</a:t>
            </a:r>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Onboarding">
            <a:extLst>
              <a:ext uri="{FF2B5EF4-FFF2-40B4-BE49-F238E27FC236}">
                <a16:creationId xmlns:a16="http://schemas.microsoft.com/office/drawing/2014/main" id="{4462801E-7A13-4939-AA16-50AB6853C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00093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6422849" cy="822163"/>
          </a:xfrm>
        </p:spPr>
        <p:txBody>
          <a:bodyPr>
            <a:normAutofit/>
          </a:bodyPr>
          <a:lstStyle/>
          <a:p>
            <a:r>
              <a:rPr lang="en-US" b="1" dirty="0"/>
              <a:t>Marketing and Messaging</a:t>
            </a:r>
            <a:endParaRPr lang="en-US" dirty="0"/>
          </a:p>
        </p:txBody>
      </p:sp>
      <p:sp>
        <p:nvSpPr>
          <p:cNvPr id="3" name="Content Placeholder 2"/>
          <p:cNvSpPr>
            <a:spLocks noGrp="1"/>
          </p:cNvSpPr>
          <p:nvPr>
            <p:ph idx="1"/>
          </p:nvPr>
        </p:nvSpPr>
        <p:spPr>
          <a:xfrm>
            <a:off x="648931" y="1538514"/>
            <a:ext cx="6422848" cy="5138057"/>
          </a:xfrm>
        </p:spPr>
        <p:txBody>
          <a:bodyPr>
            <a:normAutofit lnSpcReduction="10000"/>
          </a:bodyPr>
          <a:lstStyle/>
          <a:p>
            <a:pPr marL="0" indent="0">
              <a:buNone/>
            </a:pPr>
            <a:endParaRPr lang="en-US" sz="1400" dirty="0"/>
          </a:p>
          <a:p>
            <a:pPr marL="0" indent="0">
              <a:buNone/>
            </a:pPr>
            <a:r>
              <a:rPr lang="en-US" sz="2400" b="1" dirty="0"/>
              <a:t>How are you marketing the job and your agency to prospective employees?</a:t>
            </a:r>
          </a:p>
          <a:p>
            <a:pPr lvl="2">
              <a:buFont typeface="Wingdings" panose="05000000000000000000" pitchFamily="2" charset="2"/>
              <a:buChar char="Ø"/>
            </a:pPr>
            <a:r>
              <a:rPr lang="en-US" b="1" dirty="0"/>
              <a:t>Are you highlighting attributes of the job?</a:t>
            </a:r>
          </a:p>
          <a:p>
            <a:pPr lvl="2">
              <a:buFont typeface="Wingdings" panose="05000000000000000000" pitchFamily="2" charset="2"/>
              <a:buChar char="Ø"/>
            </a:pPr>
            <a:r>
              <a:rPr lang="en-US" b="1" dirty="0"/>
              <a:t>The benefits of working for your agency?</a:t>
            </a:r>
          </a:p>
          <a:p>
            <a:pPr lvl="2">
              <a:buFont typeface="Wingdings" panose="05000000000000000000" pitchFamily="2" charset="2"/>
              <a:buChar char="Ø"/>
            </a:pPr>
            <a:r>
              <a:rPr lang="en-US" b="1" dirty="0"/>
              <a:t>Creating a sense of excitement?			</a:t>
            </a:r>
          </a:p>
          <a:p>
            <a:pPr marL="0" indent="0">
              <a:buNone/>
            </a:pPr>
            <a:r>
              <a:rPr lang="en-US" sz="2400" b="1" dirty="0"/>
              <a:t>What messages are you communicating to specific markets?</a:t>
            </a:r>
          </a:p>
          <a:p>
            <a:pPr marL="1200150" lvl="4" indent="-285750">
              <a:buFont typeface="Wingdings" panose="05000000000000000000" pitchFamily="2" charset="2"/>
              <a:buChar char="Ø"/>
            </a:pPr>
            <a:endParaRPr lang="en-US" b="1" dirty="0"/>
          </a:p>
          <a:p>
            <a:pPr marL="1200150" lvl="4" indent="-285750">
              <a:buFont typeface="Wingdings" panose="05000000000000000000" pitchFamily="2" charset="2"/>
              <a:buChar char="Ø"/>
            </a:pPr>
            <a:r>
              <a:rPr lang="en-US" sz="2000" b="1" dirty="0"/>
              <a:t>Millennials/Gen Z</a:t>
            </a:r>
          </a:p>
          <a:p>
            <a:pPr marL="1200150" lvl="4" indent="-285750">
              <a:buFont typeface="Wingdings" panose="05000000000000000000" pitchFamily="2" charset="2"/>
              <a:buChar char="Ø"/>
            </a:pPr>
            <a:r>
              <a:rPr lang="en-US" sz="2000" b="1" dirty="0"/>
              <a:t>Retired people</a:t>
            </a:r>
          </a:p>
          <a:p>
            <a:pPr marL="1200150" lvl="4" indent="-285750">
              <a:buFont typeface="Wingdings" panose="05000000000000000000" pitchFamily="2" charset="2"/>
              <a:buChar char="Ø"/>
            </a:pPr>
            <a:r>
              <a:rPr lang="en-US" sz="2000" b="1" dirty="0"/>
              <a:t>Parents with school-aged children</a:t>
            </a:r>
          </a:p>
          <a:p>
            <a:pPr marL="1200150" lvl="4" indent="-285750">
              <a:buFont typeface="Wingdings" panose="05000000000000000000" pitchFamily="2" charset="2"/>
              <a:buChar char="Ø"/>
            </a:pPr>
            <a:r>
              <a:rPr lang="en-US" sz="2000" b="1" dirty="0"/>
              <a:t>People from particular communities </a:t>
            </a:r>
          </a:p>
          <a:p>
            <a:pPr marL="1200150" lvl="4" indent="-285750">
              <a:buFont typeface="Wingdings" panose="05000000000000000000" pitchFamily="2" charset="2"/>
              <a:buChar char="Ø"/>
            </a:pPr>
            <a:r>
              <a:rPr lang="en-US" sz="2000" b="1" dirty="0"/>
              <a:t>Diverse language speakers </a:t>
            </a:r>
            <a:endParaRPr lang="en-US" sz="1000" b="1" dirty="0"/>
          </a:p>
          <a:p>
            <a:pPr marL="1200150" lvl="4" indent="-285750">
              <a:buFont typeface="Wingdings" panose="05000000000000000000" pitchFamily="2" charset="2"/>
              <a:buChar char="Ø"/>
            </a:pPr>
            <a:r>
              <a:rPr lang="en-US" sz="2000" b="1" dirty="0"/>
              <a:t>Specialty staff </a:t>
            </a:r>
          </a:p>
        </p:txBody>
      </p:sp>
      <p:sp>
        <p:nvSpPr>
          <p:cNvPr id="12" name="Rectangle 11">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log">
            <a:extLst>
              <a:ext uri="{FF2B5EF4-FFF2-40B4-BE49-F238E27FC236}">
                <a16:creationId xmlns:a16="http://schemas.microsoft.com/office/drawing/2014/main" id="{A32A10F0-562D-453D-89B8-F9837FA51A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1082" y="1840893"/>
            <a:ext cx="3026664" cy="3026664"/>
          </a:xfrm>
          <a:prstGeom prst="rect">
            <a:avLst/>
          </a:prstGeom>
          <a:effectLst/>
        </p:spPr>
      </p:pic>
    </p:spTree>
    <p:extLst>
      <p:ext uri="{BB962C8B-B14F-4D97-AF65-F5344CB8AC3E}">
        <p14:creationId xmlns:p14="http://schemas.microsoft.com/office/powerpoint/2010/main" val="259360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4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91DBE3-D52E-41D7-9144-CD438A419068}"/>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rPr>
              <a:t>Modes and Methods</a:t>
            </a:r>
          </a:p>
        </p:txBody>
      </p:sp>
      <p:pic>
        <p:nvPicPr>
          <p:cNvPr id="5" name="Picture 4">
            <a:extLst>
              <a:ext uri="{FF2B5EF4-FFF2-40B4-BE49-F238E27FC236}">
                <a16:creationId xmlns:a16="http://schemas.microsoft.com/office/drawing/2014/main" id="{4024E0C1-E410-4302-A20D-DD0B6475A8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6655" b="-1"/>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8FBB9E-C5C4-4ADE-B777-E66E021B908A}"/>
              </a:ext>
            </a:extLst>
          </p:cNvPr>
          <p:cNvSpPr>
            <a:spLocks noGrp="1"/>
          </p:cNvSpPr>
          <p:nvPr>
            <p:ph idx="1"/>
          </p:nvPr>
        </p:nvSpPr>
        <p:spPr>
          <a:xfrm>
            <a:off x="7634514" y="515258"/>
            <a:ext cx="4229939" cy="5877024"/>
          </a:xfrm>
        </p:spPr>
        <p:txBody>
          <a:bodyPr anchor="ctr">
            <a:normAutofit fontScale="92500" lnSpcReduction="10000"/>
          </a:bodyPr>
          <a:lstStyle/>
          <a:p>
            <a:pPr marL="0" lvl="1" indent="0">
              <a:buNone/>
            </a:pPr>
            <a:endParaRPr lang="en-US" sz="1400" dirty="0">
              <a:solidFill>
                <a:srgbClr val="FFFFFF"/>
              </a:solidFill>
            </a:endParaRPr>
          </a:p>
          <a:p>
            <a:pPr marL="0" lvl="1" indent="0">
              <a:buNone/>
            </a:pPr>
            <a:r>
              <a:rPr lang="en-US" sz="2000" b="1" dirty="0">
                <a:solidFill>
                  <a:srgbClr val="FFFFFF"/>
                </a:solidFill>
              </a:rPr>
              <a:t>Social Media – Facebook, Instagram, Twitter, Craigslist, website</a:t>
            </a:r>
          </a:p>
          <a:p>
            <a:pPr marL="0" lvl="1" indent="0">
              <a:buNone/>
            </a:pPr>
            <a:endParaRPr lang="en-US" sz="2000" b="1" dirty="0">
              <a:solidFill>
                <a:srgbClr val="FFFFFF"/>
              </a:solidFill>
            </a:endParaRPr>
          </a:p>
          <a:p>
            <a:pPr marL="0" lvl="1" indent="0">
              <a:buNone/>
            </a:pPr>
            <a:r>
              <a:rPr lang="en-US" sz="2000" b="1" dirty="0">
                <a:solidFill>
                  <a:srgbClr val="FFFFFF"/>
                </a:solidFill>
              </a:rPr>
              <a:t>Internet recruitment sites – Indeed, Monster, Ziprecruiter</a:t>
            </a:r>
          </a:p>
          <a:p>
            <a:pPr marL="0" lvl="1" indent="0">
              <a:buNone/>
            </a:pPr>
            <a:endParaRPr lang="en-US" sz="2000" b="1" dirty="0">
              <a:solidFill>
                <a:srgbClr val="FFFFFF"/>
              </a:solidFill>
            </a:endParaRPr>
          </a:p>
          <a:p>
            <a:pPr marL="0" lvl="1" indent="0">
              <a:buNone/>
            </a:pPr>
            <a:r>
              <a:rPr lang="en-US" sz="2000" b="1" dirty="0">
                <a:solidFill>
                  <a:srgbClr val="FFFFFF"/>
                </a:solidFill>
              </a:rPr>
              <a:t>Job Boards – universities, training centers</a:t>
            </a:r>
          </a:p>
          <a:p>
            <a:pPr marL="0" lvl="1" indent="0">
              <a:buNone/>
            </a:pPr>
            <a:r>
              <a:rPr lang="en-US" sz="2000" b="1" dirty="0">
                <a:solidFill>
                  <a:srgbClr val="FFFFFF"/>
                </a:solidFill>
              </a:rPr>
              <a:t>	</a:t>
            </a:r>
          </a:p>
          <a:p>
            <a:pPr marL="0" lvl="1" indent="0">
              <a:buNone/>
            </a:pPr>
            <a:r>
              <a:rPr lang="en-US" sz="2000" b="1" dirty="0">
                <a:solidFill>
                  <a:srgbClr val="FFFFFF"/>
                </a:solidFill>
              </a:rPr>
              <a:t>Co-worker Referral – hiring bonuses</a:t>
            </a:r>
          </a:p>
          <a:p>
            <a:pPr marL="0" lvl="1" indent="0">
              <a:buNone/>
            </a:pPr>
            <a:endParaRPr lang="en-US" sz="2000" b="1" dirty="0">
              <a:solidFill>
                <a:srgbClr val="FFFFFF"/>
              </a:solidFill>
            </a:endParaRPr>
          </a:p>
          <a:p>
            <a:pPr marL="0" lvl="1" indent="0">
              <a:buNone/>
            </a:pPr>
            <a:r>
              <a:rPr lang="en-US" sz="2000" b="1" dirty="0">
                <a:solidFill>
                  <a:srgbClr val="FFFFFF"/>
                </a:solidFill>
              </a:rPr>
              <a:t>Networking (friends, families, schools, religious 	institutions, civic associations)</a:t>
            </a:r>
          </a:p>
          <a:p>
            <a:pPr marL="0" lvl="1" indent="0">
              <a:buNone/>
            </a:pPr>
            <a:endParaRPr lang="en-US" sz="2000" b="1" dirty="0">
              <a:solidFill>
                <a:srgbClr val="FFFFFF"/>
              </a:solidFill>
            </a:endParaRPr>
          </a:p>
          <a:p>
            <a:pPr marL="0" lvl="1" indent="0">
              <a:buNone/>
            </a:pPr>
            <a:r>
              <a:rPr lang="en-US" sz="2000" b="1" dirty="0">
                <a:solidFill>
                  <a:srgbClr val="FFFFFF"/>
                </a:solidFill>
              </a:rPr>
              <a:t>Out of the box! (identifying great customer service &amp; hiring)</a:t>
            </a:r>
          </a:p>
          <a:p>
            <a:pPr marL="0" lvl="1" indent="0">
              <a:buNone/>
            </a:pPr>
            <a:endParaRPr lang="en-US" sz="2000" b="1" dirty="0">
              <a:solidFill>
                <a:srgbClr val="FFFFFF"/>
              </a:solidFill>
            </a:endParaRPr>
          </a:p>
          <a:p>
            <a:pPr marL="0" lvl="1" indent="0">
              <a:buNone/>
            </a:pPr>
            <a:r>
              <a:rPr lang="en-US" sz="2000" b="1" dirty="0">
                <a:solidFill>
                  <a:srgbClr val="FFFFFF"/>
                </a:solidFill>
              </a:rPr>
              <a:t>Cultivating a new work force – partnerships w/ higher ed</a:t>
            </a:r>
          </a:p>
          <a:p>
            <a:pPr marL="0" lvl="1" indent="0">
              <a:buNone/>
            </a:pPr>
            <a:r>
              <a:rPr lang="en-US" sz="2000" b="1" dirty="0">
                <a:solidFill>
                  <a:srgbClr val="FFFFFF"/>
                </a:solidFill>
              </a:rPr>
              <a:t>	</a:t>
            </a:r>
          </a:p>
          <a:p>
            <a:endParaRPr lang="en-US" sz="1400" dirty="0">
              <a:solidFill>
                <a:srgbClr val="FFFFFF"/>
              </a:solidFill>
            </a:endParaRPr>
          </a:p>
        </p:txBody>
      </p:sp>
    </p:spTree>
    <p:extLst>
      <p:ext uri="{BB962C8B-B14F-4D97-AF65-F5344CB8AC3E}">
        <p14:creationId xmlns:p14="http://schemas.microsoft.com/office/powerpoint/2010/main" val="336679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CE9F4C-7330-43FD-AFB1-1E8EE00B25D0}"/>
              </a:ext>
            </a:extLst>
          </p:cNvPr>
          <p:cNvSpPr>
            <a:spLocks noGrp="1"/>
          </p:cNvSpPr>
          <p:nvPr>
            <p:ph type="title"/>
          </p:nvPr>
        </p:nvSpPr>
        <p:spPr>
          <a:xfrm>
            <a:off x="374277" y="856300"/>
            <a:ext cx="3494362" cy="4930246"/>
          </a:xfrm>
        </p:spPr>
        <p:txBody>
          <a:bodyPr>
            <a:normAutofit/>
          </a:bodyPr>
          <a:lstStyle/>
          <a:p>
            <a:pPr algn="r"/>
            <a:br>
              <a:rPr lang="en-US" dirty="0">
                <a:solidFill>
                  <a:schemeClr val="accent1"/>
                </a:solidFill>
              </a:rPr>
            </a:br>
            <a:br>
              <a:rPr lang="en-US" dirty="0">
                <a:solidFill>
                  <a:schemeClr val="accent1"/>
                </a:solidFill>
              </a:rPr>
            </a:br>
            <a:r>
              <a:rPr lang="en-US" b="1" dirty="0">
                <a:solidFill>
                  <a:schemeClr val="accent1"/>
                </a:solidFill>
              </a:rPr>
              <a:t>Sample Interview Questions:</a:t>
            </a:r>
            <a:br>
              <a:rPr lang="en-US" dirty="0">
                <a:solidFill>
                  <a:schemeClr val="accent1"/>
                </a:solidFill>
              </a:rPr>
            </a:br>
            <a:br>
              <a:rPr lang="en-US" dirty="0">
                <a:solidFill>
                  <a:schemeClr val="accent1"/>
                </a:solidFill>
              </a:rPr>
            </a:br>
            <a:r>
              <a:rPr lang="en-US" b="1" dirty="0">
                <a:solidFill>
                  <a:schemeClr val="accent1"/>
                </a:solidFill>
              </a:rPr>
              <a:t>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CAD2C4-BB0E-42D7-8D59-11AC7084BD4D}"/>
              </a:ext>
            </a:extLst>
          </p:cNvPr>
          <p:cNvSpPr>
            <a:spLocks noGrp="1"/>
          </p:cNvSpPr>
          <p:nvPr>
            <p:ph idx="1"/>
          </p:nvPr>
        </p:nvSpPr>
        <p:spPr>
          <a:xfrm>
            <a:off x="4976031" y="320040"/>
            <a:ext cx="6377769" cy="6217920"/>
          </a:xfrm>
        </p:spPr>
        <p:txBody>
          <a:bodyPr anchor="ctr">
            <a:normAutofit/>
          </a:bodyPr>
          <a:lstStyle/>
          <a:p>
            <a:pPr marL="0" lvl="0" indent="0">
              <a:buNone/>
            </a:pPr>
            <a:r>
              <a:rPr lang="en-US" sz="2000" b="1" dirty="0"/>
              <a:t>1. ) Tell me about yourself. How do you spend your time when you aren’t working?</a:t>
            </a:r>
          </a:p>
          <a:p>
            <a:pPr marL="0" lvl="0" indent="0">
              <a:buNone/>
            </a:pPr>
            <a:endParaRPr lang="en-US" sz="2000" b="1" dirty="0"/>
          </a:p>
          <a:p>
            <a:pPr marL="0" indent="0">
              <a:buNone/>
            </a:pPr>
            <a:r>
              <a:rPr lang="en-US" sz="2000" b="1" dirty="0"/>
              <a:t>2.) How are you connected with your community?  Do you participate in any civic organizations or activities? How could you use your personal connections on behalf of the people you may support?</a:t>
            </a:r>
          </a:p>
          <a:p>
            <a:pPr marL="0" indent="0">
              <a:buNone/>
            </a:pPr>
            <a:endParaRPr lang="en-US" sz="2000" b="1" dirty="0"/>
          </a:p>
          <a:p>
            <a:pPr marL="0" lvl="0" indent="0">
              <a:buNone/>
            </a:pPr>
            <a:r>
              <a:rPr lang="en-US" sz="2000" b="1" dirty="0"/>
              <a:t>3.) Do you enjoy meeting people? How comfortable are you speaking in public or to people you don’t know well? How would you describe your personality?</a:t>
            </a:r>
          </a:p>
          <a:p>
            <a:pPr marL="0" lvl="0" indent="0">
              <a:buNone/>
            </a:pPr>
            <a:endParaRPr lang="en-US" sz="2000" b="1" dirty="0"/>
          </a:p>
          <a:p>
            <a:pPr marL="0" lvl="0" indent="0">
              <a:buNone/>
            </a:pPr>
            <a:r>
              <a:rPr lang="en-US" sz="2000" b="1" dirty="0"/>
              <a:t>4.) Would you say you prefer to work more independently or with close supervision? Have you ever worked in a team?  Did you enjoy it?</a:t>
            </a:r>
          </a:p>
          <a:p>
            <a:pPr marL="0" lvl="0" indent="0">
              <a:buNone/>
            </a:pPr>
            <a:endParaRPr lang="en-US" sz="2000" b="1" dirty="0"/>
          </a:p>
          <a:p>
            <a:pPr marL="0" lvl="0" indent="0">
              <a:buNone/>
            </a:pPr>
            <a:r>
              <a:rPr lang="en-US" sz="2000" b="1" dirty="0"/>
              <a:t>5.) Describe your experience working with job seekers?  Who were they and what did you do to help them?</a:t>
            </a:r>
          </a:p>
        </p:txBody>
      </p:sp>
    </p:spTree>
    <p:extLst>
      <p:ext uri="{BB962C8B-B14F-4D97-AF65-F5344CB8AC3E}">
        <p14:creationId xmlns:p14="http://schemas.microsoft.com/office/powerpoint/2010/main" val="95712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589EDA-E08F-433B-9599-E4B365F7A5AB}"/>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Recruitment</a:t>
            </a:r>
            <a:br>
              <a:rPr lang="en-US" b="1" dirty="0">
                <a:solidFill>
                  <a:srgbClr val="FFFFFF"/>
                </a:solidFill>
              </a:rPr>
            </a:br>
            <a:r>
              <a:rPr lang="en-US" b="1" dirty="0">
                <a:solidFill>
                  <a:srgbClr val="FFFFFF"/>
                </a:solidFill>
              </a:rPr>
              <a:t>Data and Trends </a:t>
            </a:r>
          </a:p>
        </p:txBody>
      </p:sp>
      <p:sp>
        <p:nvSpPr>
          <p:cNvPr id="4" name="Date Placeholder 3">
            <a:extLst>
              <a:ext uri="{FF2B5EF4-FFF2-40B4-BE49-F238E27FC236}">
                <a16:creationId xmlns:a16="http://schemas.microsoft.com/office/drawing/2014/main" id="{271A18DC-7025-49A6-ACA8-820B8937073F}"/>
              </a:ext>
            </a:extLst>
          </p:cNvPr>
          <p:cNvSpPr>
            <a:spLocks noGrp="1"/>
          </p:cNvSpPr>
          <p:nvPr>
            <p:ph type="dt" sz="half" idx="10"/>
          </p:nvPr>
        </p:nvSpPr>
        <p:spPr>
          <a:xfrm>
            <a:off x="7762293" y="6356350"/>
            <a:ext cx="2743200" cy="365125"/>
          </a:xfrm>
        </p:spPr>
        <p:txBody>
          <a:bodyPr>
            <a:normAutofit/>
          </a:bodyPr>
          <a:lstStyle/>
          <a:p>
            <a:pPr algn="r">
              <a:spcAft>
                <a:spcPts val="600"/>
              </a:spcAft>
            </a:pPr>
            <a:r>
              <a:rPr lang="en-US">
                <a:solidFill>
                  <a:prstClr val="black">
                    <a:tint val="75000"/>
                  </a:prstClr>
                </a:solidFill>
              </a:rPr>
              <a:t>2/6/18</a:t>
            </a:r>
          </a:p>
        </p:txBody>
      </p:sp>
      <p:sp>
        <p:nvSpPr>
          <p:cNvPr id="5" name="Slide Number Placeholder 4">
            <a:extLst>
              <a:ext uri="{FF2B5EF4-FFF2-40B4-BE49-F238E27FC236}">
                <a16:creationId xmlns:a16="http://schemas.microsoft.com/office/drawing/2014/main" id="{E43D8D13-7BEF-416A-A154-661C235438DE}"/>
              </a:ext>
            </a:extLst>
          </p:cNvPr>
          <p:cNvSpPr>
            <a:spLocks noGrp="1"/>
          </p:cNvSpPr>
          <p:nvPr>
            <p:ph type="sldNum" sz="quarter" idx="12"/>
          </p:nvPr>
        </p:nvSpPr>
        <p:spPr>
          <a:xfrm>
            <a:off x="10726220" y="6356350"/>
            <a:ext cx="627580" cy="365125"/>
          </a:xfrm>
        </p:spPr>
        <p:txBody>
          <a:bodyPr>
            <a:normAutofit/>
          </a:bodyPr>
          <a:lstStyle/>
          <a:p>
            <a:pPr>
              <a:spcAft>
                <a:spcPts val="600"/>
              </a:spcAft>
            </a:pPr>
            <a:fld id="{EE088E80-DDED-4E0A-A7AA-A3FE6FA3F075}" type="slidenum">
              <a:rPr lang="en-US">
                <a:solidFill>
                  <a:prstClr val="black">
                    <a:tint val="75000"/>
                  </a:prstClr>
                </a:solidFill>
              </a:rPr>
              <a:pPr>
                <a:spcAft>
                  <a:spcPts val="600"/>
                </a:spcAft>
              </a:pPr>
              <a:t>15</a:t>
            </a:fld>
            <a:endParaRPr lang="en-US">
              <a:solidFill>
                <a:prstClr val="black">
                  <a:tint val="75000"/>
                </a:prstClr>
              </a:solidFill>
            </a:endParaRPr>
          </a:p>
        </p:txBody>
      </p:sp>
      <p:graphicFrame>
        <p:nvGraphicFramePr>
          <p:cNvPr id="15" name="Content Placeholder 2">
            <a:extLst>
              <a:ext uri="{FF2B5EF4-FFF2-40B4-BE49-F238E27FC236}">
                <a16:creationId xmlns:a16="http://schemas.microsoft.com/office/drawing/2014/main" id="{DA6327E6-40BF-46BD-87D4-B46EDF116A1B}"/>
              </a:ext>
            </a:extLst>
          </p:cNvPr>
          <p:cNvGraphicFramePr>
            <a:graphicFrameLocks noGrp="1"/>
          </p:cNvGraphicFramePr>
          <p:nvPr>
            <p:ph idx="1"/>
            <p:extLst>
              <p:ext uri="{D42A27DB-BD31-4B8C-83A1-F6EECF244321}">
                <p14:modId xmlns:p14="http://schemas.microsoft.com/office/powerpoint/2010/main" val="22409306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84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C5C4-27C2-4F8B-A13C-9975B44C51A7}"/>
              </a:ext>
            </a:extLst>
          </p:cNvPr>
          <p:cNvSpPr>
            <a:spLocks noGrp="1"/>
          </p:cNvSpPr>
          <p:nvPr>
            <p:ph type="title"/>
          </p:nvPr>
        </p:nvSpPr>
        <p:spPr>
          <a:xfrm>
            <a:off x="655320" y="365125"/>
            <a:ext cx="5120114" cy="1692794"/>
          </a:xfrm>
        </p:spPr>
        <p:txBody>
          <a:bodyPr>
            <a:normAutofit/>
          </a:bodyPr>
          <a:lstStyle/>
          <a:p>
            <a:r>
              <a:rPr lang="en-US" b="1" dirty="0"/>
              <a:t>Staff Training and Development  </a:t>
            </a:r>
          </a:p>
        </p:txBody>
      </p:sp>
      <p:sp>
        <p:nvSpPr>
          <p:cNvPr id="3" name="Content Placeholder 2">
            <a:extLst>
              <a:ext uri="{FF2B5EF4-FFF2-40B4-BE49-F238E27FC236}">
                <a16:creationId xmlns:a16="http://schemas.microsoft.com/office/drawing/2014/main" id="{8A1E6231-72BC-4E0C-94F8-3D5E647FBFAC}"/>
              </a:ext>
            </a:extLst>
          </p:cNvPr>
          <p:cNvSpPr>
            <a:spLocks noGrp="1"/>
          </p:cNvSpPr>
          <p:nvPr>
            <p:ph idx="1"/>
          </p:nvPr>
        </p:nvSpPr>
        <p:spPr>
          <a:xfrm>
            <a:off x="344658" y="1857199"/>
            <a:ext cx="5816991" cy="4800746"/>
          </a:xfrm>
        </p:spPr>
        <p:txBody>
          <a:bodyPr>
            <a:normAutofit fontScale="92500" lnSpcReduction="10000"/>
          </a:bodyPr>
          <a:lstStyle/>
          <a:p>
            <a:endParaRPr lang="en-US" sz="1800" dirty="0"/>
          </a:p>
          <a:p>
            <a:r>
              <a:rPr lang="en-US" sz="2400" b="1" dirty="0"/>
              <a:t>Great staff orientation is essential  - first impressions count!</a:t>
            </a:r>
          </a:p>
          <a:p>
            <a:pPr marL="0" indent="0">
              <a:buNone/>
            </a:pPr>
            <a:endParaRPr lang="en-US" sz="2400" b="1" dirty="0"/>
          </a:p>
          <a:p>
            <a:r>
              <a:rPr lang="en-US" sz="2400" b="1" dirty="0"/>
              <a:t>Repetition of mission and values </a:t>
            </a:r>
          </a:p>
          <a:p>
            <a:pPr marL="0" indent="0">
              <a:buNone/>
            </a:pPr>
            <a:endParaRPr lang="en-US" sz="2400" b="1" dirty="0"/>
          </a:p>
          <a:p>
            <a:r>
              <a:rPr lang="en-US" sz="2400" b="1" dirty="0"/>
              <a:t>Heavy emphasis to role in changing the perceptions (civil rights)</a:t>
            </a:r>
          </a:p>
          <a:p>
            <a:pPr marL="0" indent="0">
              <a:buNone/>
            </a:pPr>
            <a:endParaRPr lang="en-US" sz="2400" b="1" dirty="0"/>
          </a:p>
          <a:p>
            <a:r>
              <a:rPr lang="en-US" sz="2400" b="1" dirty="0"/>
              <a:t>Field-based learning and mentorship</a:t>
            </a:r>
          </a:p>
          <a:p>
            <a:pPr marL="0" indent="0">
              <a:buNone/>
            </a:pPr>
            <a:endParaRPr lang="en-US" sz="2400" b="1" dirty="0"/>
          </a:p>
          <a:p>
            <a:r>
              <a:rPr lang="en-US" sz="2400" b="1" dirty="0"/>
              <a:t>Untraditional topics – customer service, marketing, messaging, advocacy</a:t>
            </a:r>
          </a:p>
        </p:txBody>
      </p:sp>
      <p:pic>
        <p:nvPicPr>
          <p:cNvPr id="5" name="Picture 4">
            <a:extLst>
              <a:ext uri="{FF2B5EF4-FFF2-40B4-BE49-F238E27FC236}">
                <a16:creationId xmlns:a16="http://schemas.microsoft.com/office/drawing/2014/main" id="{1A108516-E2CC-492B-A0E8-867D61E34A1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760" r="254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DF835DFA-F3F1-4F59-A000-722E02236643}"/>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eoplematters.in/article/hr-ready/developing-employee-skills-achieve-organizational-objectives-1199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36075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2370F64-A215-43EE-8AA4-84CB53D3F339}"/>
              </a:ext>
            </a:extLst>
          </p:cNvPr>
          <p:cNvSpPr>
            <a:spLocks noGrp="1"/>
          </p:cNvSpPr>
          <p:nvPr>
            <p:ph type="title"/>
          </p:nvPr>
        </p:nvSpPr>
        <p:spPr>
          <a:xfrm>
            <a:off x="838201" y="365125"/>
            <a:ext cx="5393360" cy="1325563"/>
          </a:xfrm>
        </p:spPr>
        <p:txBody>
          <a:bodyPr>
            <a:normAutofit/>
          </a:bodyPr>
          <a:lstStyle/>
          <a:p>
            <a:r>
              <a:rPr lang="en-US" b="1" dirty="0"/>
              <a:t>Staff as Messengers</a:t>
            </a:r>
          </a:p>
        </p:txBody>
      </p:sp>
      <p:sp>
        <p:nvSpPr>
          <p:cNvPr id="14" name="Freeform: Shape 13">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3FC42355-B577-45E8-A7E5-AD0E95DE0DA2}"/>
              </a:ext>
            </a:extLst>
          </p:cNvPr>
          <p:cNvPicPr>
            <a:picLocks noChangeAspect="1"/>
          </p:cNvPicPr>
          <p:nvPr/>
        </p:nvPicPr>
        <p:blipFill rotWithShape="1">
          <a:blip r:embed="rId2"/>
          <a:srcRect l="3325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Freeform: Shape 19">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6" name="Content Placeholder 2">
            <a:extLst>
              <a:ext uri="{FF2B5EF4-FFF2-40B4-BE49-F238E27FC236}">
                <a16:creationId xmlns:a16="http://schemas.microsoft.com/office/drawing/2014/main" id="{92F4A825-5161-47A6-A9F3-4A0D9B9A306D}"/>
              </a:ext>
            </a:extLst>
          </p:cNvPr>
          <p:cNvGraphicFramePr>
            <a:graphicFrameLocks noGrp="1"/>
          </p:cNvGraphicFramePr>
          <p:nvPr>
            <p:ph idx="1"/>
            <p:extLst>
              <p:ext uri="{D42A27DB-BD31-4B8C-83A1-F6EECF244321}">
                <p14:modId xmlns:p14="http://schemas.microsoft.com/office/powerpoint/2010/main" val="3577238106"/>
              </p:ext>
            </p:extLst>
          </p:nvPr>
        </p:nvGraphicFramePr>
        <p:xfrm>
          <a:off x="355442" y="1837260"/>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77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50C1-44DB-4F16-BDC3-33E3ED2E786D}"/>
              </a:ext>
            </a:extLst>
          </p:cNvPr>
          <p:cNvSpPr>
            <a:spLocks noGrp="1"/>
          </p:cNvSpPr>
          <p:nvPr>
            <p:ph type="title"/>
          </p:nvPr>
        </p:nvSpPr>
        <p:spPr>
          <a:xfrm>
            <a:off x="648929" y="629266"/>
            <a:ext cx="5127031" cy="1676603"/>
          </a:xfrm>
        </p:spPr>
        <p:txBody>
          <a:bodyPr>
            <a:normAutofit/>
          </a:bodyPr>
          <a:lstStyle/>
          <a:p>
            <a:r>
              <a:rPr lang="en-US" b="1"/>
              <a:t>Staff as Role Models</a:t>
            </a:r>
          </a:p>
        </p:txBody>
      </p:sp>
      <p:sp>
        <p:nvSpPr>
          <p:cNvPr id="3" name="Content Placeholder 2">
            <a:extLst>
              <a:ext uri="{FF2B5EF4-FFF2-40B4-BE49-F238E27FC236}">
                <a16:creationId xmlns:a16="http://schemas.microsoft.com/office/drawing/2014/main" id="{0D3D055D-1705-4AF9-A5DB-64CB512515B0}"/>
              </a:ext>
            </a:extLst>
          </p:cNvPr>
          <p:cNvSpPr>
            <a:spLocks noGrp="1"/>
          </p:cNvSpPr>
          <p:nvPr>
            <p:ph idx="1"/>
          </p:nvPr>
        </p:nvSpPr>
        <p:spPr>
          <a:xfrm>
            <a:off x="648930" y="2438400"/>
            <a:ext cx="5127029" cy="3785419"/>
          </a:xfrm>
        </p:spPr>
        <p:txBody>
          <a:bodyPr>
            <a:normAutofit fontScale="92500" lnSpcReduction="20000"/>
          </a:bodyPr>
          <a:lstStyle/>
          <a:p>
            <a:endParaRPr lang="en-US" sz="2000" dirty="0"/>
          </a:p>
          <a:p>
            <a:r>
              <a:rPr lang="en-US" sz="2400" b="1" dirty="0"/>
              <a:t>The community sees how you support someone, and it shows them how to act when they encounter someone with a disability </a:t>
            </a:r>
          </a:p>
          <a:p>
            <a:endParaRPr lang="en-US" sz="2400" b="1" dirty="0"/>
          </a:p>
          <a:p>
            <a:r>
              <a:rPr lang="en-US" sz="2400" b="1" dirty="0"/>
              <a:t>If staff do things to make people look incompetent, that’s how they’ll be seen by others </a:t>
            </a:r>
          </a:p>
          <a:p>
            <a:endParaRPr lang="en-US" sz="2400" b="1" dirty="0"/>
          </a:p>
          <a:p>
            <a:r>
              <a:rPr lang="en-US" sz="2400" b="1" dirty="0"/>
              <a:t>Helping to engineer situations for success </a:t>
            </a:r>
          </a:p>
        </p:txBody>
      </p:sp>
      <p:pic>
        <p:nvPicPr>
          <p:cNvPr id="8" name="Picture 7" descr="A close up of a logo&#10;&#10;Description automatically generated">
            <a:extLst>
              <a:ext uri="{FF2B5EF4-FFF2-40B4-BE49-F238E27FC236}">
                <a16:creationId xmlns:a16="http://schemas.microsoft.com/office/drawing/2014/main" id="{4652EA6F-4081-4D22-9CAC-AC33FBAD16B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71" r="2" b="2"/>
          <a:stretch/>
        </p:blipFill>
        <p:spPr>
          <a:xfrm>
            <a:off x="6090613" y="640082"/>
            <a:ext cx="5461724" cy="5577837"/>
          </a:xfrm>
          <a:prstGeom prst="rect">
            <a:avLst/>
          </a:prstGeom>
          <a:effectLst/>
        </p:spPr>
      </p:pic>
    </p:spTree>
    <p:extLst>
      <p:ext uri="{BB962C8B-B14F-4D97-AF65-F5344CB8AC3E}">
        <p14:creationId xmlns:p14="http://schemas.microsoft.com/office/powerpoint/2010/main" val="277984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D029-D624-47A6-B867-9394144B5448}"/>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Teaching and Training in Natural Environments</a:t>
            </a:r>
          </a:p>
        </p:txBody>
      </p:sp>
      <p:sp>
        <p:nvSpPr>
          <p:cNvPr id="3" name="Content Placeholder 2">
            <a:extLst>
              <a:ext uri="{FF2B5EF4-FFF2-40B4-BE49-F238E27FC236}">
                <a16:creationId xmlns:a16="http://schemas.microsoft.com/office/drawing/2014/main" id="{C550F842-81D9-4196-B4FD-121BFA813668}"/>
              </a:ext>
            </a:extLst>
          </p:cNvPr>
          <p:cNvSpPr>
            <a:spLocks noGrp="1"/>
          </p:cNvSpPr>
          <p:nvPr>
            <p:ph idx="1"/>
          </p:nvPr>
        </p:nvSpPr>
        <p:spPr>
          <a:xfrm>
            <a:off x="4976031" y="320040"/>
            <a:ext cx="6377769" cy="6122963"/>
          </a:xfrm>
        </p:spPr>
        <p:txBody>
          <a:bodyPr anchor="ctr">
            <a:normAutofit/>
          </a:bodyPr>
          <a:lstStyle/>
          <a:p>
            <a:pPr marL="0" indent="0">
              <a:buNone/>
            </a:pPr>
            <a:r>
              <a:rPr lang="en-US" sz="2200" dirty="0"/>
              <a:t> </a:t>
            </a:r>
          </a:p>
          <a:p>
            <a:pPr marL="0" indent="0">
              <a:buNone/>
            </a:pPr>
            <a:r>
              <a:rPr lang="en-US" b="1" dirty="0"/>
              <a:t>Staff must be supported to learn how to :</a:t>
            </a:r>
          </a:p>
          <a:p>
            <a:pPr marL="0" indent="0">
              <a:buNone/>
            </a:pPr>
            <a:endParaRPr lang="en-US" sz="2200" b="1" dirty="0"/>
          </a:p>
          <a:p>
            <a:pPr marL="0" indent="0" algn="ctr">
              <a:buNone/>
            </a:pPr>
            <a:r>
              <a:rPr lang="en-US" sz="2200" b="1" dirty="0"/>
              <a:t>Use the community as the classroom </a:t>
            </a:r>
          </a:p>
          <a:p>
            <a:pPr marL="0" indent="0" algn="ctr">
              <a:buNone/>
            </a:pPr>
            <a:endParaRPr lang="en-US" sz="2200" b="1" dirty="0"/>
          </a:p>
          <a:p>
            <a:pPr marL="0" indent="0" algn="ctr">
              <a:buNone/>
            </a:pPr>
            <a:r>
              <a:rPr lang="en-US" sz="2200" b="1" dirty="0"/>
              <a:t>Introduce people to their community and the community to them</a:t>
            </a:r>
          </a:p>
          <a:p>
            <a:pPr marL="0" indent="0" algn="ctr">
              <a:buNone/>
            </a:pPr>
            <a:endParaRPr lang="en-US" sz="2200" b="1" dirty="0"/>
          </a:p>
          <a:p>
            <a:pPr marL="0" indent="0" algn="ctr">
              <a:buNone/>
            </a:pPr>
            <a:r>
              <a:rPr lang="en-US" sz="2200" b="1" dirty="0"/>
              <a:t>Look for teachable opportunities </a:t>
            </a:r>
          </a:p>
          <a:p>
            <a:pPr marL="0" indent="0" algn="ctr">
              <a:buNone/>
            </a:pPr>
            <a:endParaRPr lang="en-US" sz="2200" b="1" dirty="0"/>
          </a:p>
          <a:p>
            <a:pPr marL="0" indent="0" algn="ctr">
              <a:buNone/>
            </a:pPr>
            <a:r>
              <a:rPr lang="en-US" sz="2200" b="1" dirty="0"/>
              <a:t>Have teaching/training goals in mind but use what is around them and be opportunistic</a:t>
            </a:r>
          </a:p>
        </p:txBody>
      </p:sp>
    </p:spTree>
    <p:extLst>
      <p:ext uri="{BB962C8B-B14F-4D97-AF65-F5344CB8AC3E}">
        <p14:creationId xmlns:p14="http://schemas.microsoft.com/office/powerpoint/2010/main" val="339474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5DB2B8-CBD3-4671-9A5E-1413ACFB5180}"/>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rPr>
              <a:t> </a:t>
            </a:r>
          </a:p>
        </p:txBody>
      </p:sp>
      <p:pic>
        <p:nvPicPr>
          <p:cNvPr id="6" name="Picture 5">
            <a:extLst>
              <a:ext uri="{FF2B5EF4-FFF2-40B4-BE49-F238E27FC236}">
                <a16:creationId xmlns:a16="http://schemas.microsoft.com/office/drawing/2014/main" id="{0ACC0F85-6659-46EE-9AEF-81FBB88AC78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6869"/>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F1392DD-D1B0-423A-A519-B6EC50091B3A}"/>
              </a:ext>
            </a:extLst>
          </p:cNvPr>
          <p:cNvSpPr>
            <a:spLocks noGrp="1"/>
          </p:cNvSpPr>
          <p:nvPr>
            <p:ph idx="1"/>
          </p:nvPr>
        </p:nvSpPr>
        <p:spPr>
          <a:xfrm>
            <a:off x="8029319" y="917725"/>
            <a:ext cx="3424739" cy="4852362"/>
          </a:xfrm>
        </p:spPr>
        <p:txBody>
          <a:bodyPr anchor="ctr">
            <a:normAutofit/>
          </a:bodyPr>
          <a:lstStyle/>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r>
              <a:rPr lang="en-US" sz="3200" dirty="0">
                <a:solidFill>
                  <a:srgbClr val="FFFFFF"/>
                </a:solidFill>
              </a:rPr>
              <a:t>“If you “If you thought you were nothing without your staff before, you haven’t seen anything yet” </a:t>
            </a:r>
          </a:p>
          <a:p>
            <a:pPr marL="0" indent="0">
              <a:buNone/>
            </a:pPr>
            <a:endParaRPr lang="en-US" sz="2000" dirty="0">
              <a:solidFill>
                <a:srgbClr val="FFFFFF"/>
              </a:solidFill>
            </a:endParaRPr>
          </a:p>
          <a:p>
            <a:pPr marL="0" indent="0">
              <a:buNone/>
            </a:pPr>
            <a:endParaRPr lang="en-US" sz="2000" dirty="0">
              <a:solidFill>
                <a:srgbClr val="FFFFFF"/>
              </a:solidFill>
            </a:endParaRPr>
          </a:p>
          <a:p>
            <a:endParaRPr lang="en-US" sz="2000" dirty="0">
              <a:solidFill>
                <a:srgbClr val="FFFFFF"/>
              </a:solidFill>
            </a:endParaRPr>
          </a:p>
          <a:p>
            <a:pPr marL="0" indent="0">
              <a:buNone/>
            </a:pPr>
            <a:endParaRPr lang="en-US" sz="2000" dirty="0">
              <a:solidFill>
                <a:srgbClr val="FFFFFF"/>
              </a:solidFill>
            </a:endParaRPr>
          </a:p>
        </p:txBody>
      </p:sp>
      <p:sp>
        <p:nvSpPr>
          <p:cNvPr id="4" name="Slide Number Placeholder 3">
            <a:extLst>
              <a:ext uri="{FF2B5EF4-FFF2-40B4-BE49-F238E27FC236}">
                <a16:creationId xmlns:a16="http://schemas.microsoft.com/office/drawing/2014/main" id="{7A07D3FA-8DB3-4656-B176-2A9C5CFF77F7}"/>
              </a:ext>
            </a:extLst>
          </p:cNvPr>
          <p:cNvSpPr>
            <a:spLocks noGrp="1"/>
          </p:cNvSpPr>
          <p:nvPr>
            <p:ph type="sldNum" sz="quarter" idx="12"/>
          </p:nvPr>
        </p:nvSpPr>
        <p:spPr>
          <a:xfrm>
            <a:off x="10837333" y="6535157"/>
            <a:ext cx="973667" cy="274320"/>
          </a:xfrm>
        </p:spPr>
        <p:txBody>
          <a:bodyPr>
            <a:normAutofit/>
          </a:bodyPr>
          <a:lstStyle/>
          <a:p>
            <a:pPr>
              <a:spcAft>
                <a:spcPts val="600"/>
              </a:spcAft>
            </a:pPr>
            <a:fld id="{EE088E80-DDED-4E0A-A7AA-A3FE6FA3F075}" type="slidenum">
              <a:rPr lang="en-US">
                <a:solidFill>
                  <a:prstClr val="black">
                    <a:tint val="75000"/>
                  </a:prstClr>
                </a:solidFill>
              </a:rPr>
              <a:pPr>
                <a:spcAft>
                  <a:spcPts val="600"/>
                </a:spcAft>
              </a:pPr>
              <a:t>2</a:t>
            </a:fld>
            <a:endParaRPr lang="en-US">
              <a:solidFill>
                <a:prstClr val="black">
                  <a:tint val="75000"/>
                </a:prstClr>
              </a:solidFill>
            </a:endParaRPr>
          </a:p>
        </p:txBody>
      </p:sp>
      <p:sp>
        <p:nvSpPr>
          <p:cNvPr id="5" name="TextBox 4">
            <a:extLst>
              <a:ext uri="{FF2B5EF4-FFF2-40B4-BE49-F238E27FC236}">
                <a16:creationId xmlns:a16="http://schemas.microsoft.com/office/drawing/2014/main" id="{A920D49B-4236-4DC8-AEB9-8646136369E5}"/>
              </a:ext>
            </a:extLst>
          </p:cNvPr>
          <p:cNvSpPr txBox="1"/>
          <p:nvPr/>
        </p:nvSpPr>
        <p:spPr>
          <a:xfrm>
            <a:off x="2070848" y="5138634"/>
            <a:ext cx="3234018" cy="1077218"/>
          </a:xfrm>
          <a:prstGeom prst="rect">
            <a:avLst/>
          </a:prstGeom>
          <a:noFill/>
        </p:spPr>
        <p:txBody>
          <a:bodyPr wrap="square" rtlCol="0">
            <a:spAutoFit/>
          </a:bodyPr>
          <a:lstStyle/>
          <a:p>
            <a:pPr algn="ctr"/>
            <a:r>
              <a:rPr lang="en-US" sz="3200" b="1" dirty="0">
                <a:solidFill>
                  <a:schemeClr val="bg1"/>
                </a:solidFill>
              </a:rPr>
              <a:t>Staff - Our Most Important Asset</a:t>
            </a:r>
          </a:p>
        </p:txBody>
      </p:sp>
    </p:spTree>
    <p:extLst>
      <p:ext uri="{BB962C8B-B14F-4D97-AF65-F5344CB8AC3E}">
        <p14:creationId xmlns:p14="http://schemas.microsoft.com/office/powerpoint/2010/main" val="257330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C87B-FE87-4D31-A430-6771B078D5A9}"/>
              </a:ext>
            </a:extLst>
          </p:cNvPr>
          <p:cNvSpPr>
            <a:spLocks noGrp="1"/>
          </p:cNvSpPr>
          <p:nvPr>
            <p:ph type="title"/>
          </p:nvPr>
        </p:nvSpPr>
        <p:spPr>
          <a:xfrm>
            <a:off x="838200" y="365125"/>
            <a:ext cx="10515600" cy="1325563"/>
          </a:xfrm>
        </p:spPr>
        <p:txBody>
          <a:bodyPr>
            <a:normAutofit/>
          </a:bodyPr>
          <a:lstStyle/>
          <a:p>
            <a:r>
              <a:rPr lang="en-US" b="1" dirty="0"/>
              <a:t>Learn to “Teach from Behind”</a:t>
            </a:r>
          </a:p>
        </p:txBody>
      </p:sp>
      <p:graphicFrame>
        <p:nvGraphicFramePr>
          <p:cNvPr id="13" name="Content Placeholder 2">
            <a:extLst>
              <a:ext uri="{FF2B5EF4-FFF2-40B4-BE49-F238E27FC236}">
                <a16:creationId xmlns:a16="http://schemas.microsoft.com/office/drawing/2014/main" id="{68714B66-A3DB-4610-A354-284F7F9333D4}"/>
              </a:ext>
            </a:extLst>
          </p:cNvPr>
          <p:cNvGraphicFramePr>
            <a:graphicFrameLocks noGrp="1"/>
          </p:cNvGraphicFramePr>
          <p:nvPr>
            <p:ph idx="1"/>
            <p:extLst>
              <p:ext uri="{D42A27DB-BD31-4B8C-83A1-F6EECF244321}">
                <p14:modId xmlns:p14="http://schemas.microsoft.com/office/powerpoint/2010/main" val="21171208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007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7E92-4DC9-41D8-9F89-06972535539A}"/>
              </a:ext>
            </a:extLst>
          </p:cNvPr>
          <p:cNvSpPr>
            <a:spLocks noGrp="1"/>
          </p:cNvSpPr>
          <p:nvPr>
            <p:ph type="title"/>
          </p:nvPr>
        </p:nvSpPr>
        <p:spPr>
          <a:xfrm>
            <a:off x="655320" y="365125"/>
            <a:ext cx="5120114" cy="1692794"/>
          </a:xfrm>
        </p:spPr>
        <p:txBody>
          <a:bodyPr>
            <a:normAutofit/>
          </a:bodyPr>
          <a:lstStyle/>
          <a:p>
            <a:pPr algn="ctr"/>
            <a:r>
              <a:rPr lang="en-US" b="1" dirty="0"/>
              <a:t>Learn to See the </a:t>
            </a:r>
            <a:r>
              <a:rPr lang="en-US" b="1" u="sng" dirty="0"/>
              <a:t>Total</a:t>
            </a:r>
            <a:r>
              <a:rPr lang="en-US" b="1" dirty="0"/>
              <a:t> Person</a:t>
            </a:r>
          </a:p>
        </p:txBody>
      </p:sp>
      <p:sp>
        <p:nvSpPr>
          <p:cNvPr id="3" name="Content Placeholder 2">
            <a:extLst>
              <a:ext uri="{FF2B5EF4-FFF2-40B4-BE49-F238E27FC236}">
                <a16:creationId xmlns:a16="http://schemas.microsoft.com/office/drawing/2014/main" id="{0C28D275-2DEA-4976-9DB4-E6F64596C37F}"/>
              </a:ext>
            </a:extLst>
          </p:cNvPr>
          <p:cNvSpPr>
            <a:spLocks noGrp="1"/>
          </p:cNvSpPr>
          <p:nvPr>
            <p:ph idx="1"/>
          </p:nvPr>
        </p:nvSpPr>
        <p:spPr>
          <a:xfrm>
            <a:off x="522318" y="2399607"/>
            <a:ext cx="5120113" cy="4411281"/>
          </a:xfrm>
        </p:spPr>
        <p:txBody>
          <a:bodyPr>
            <a:normAutofit/>
          </a:bodyPr>
          <a:lstStyle/>
          <a:p>
            <a:pPr marL="0" indent="0">
              <a:buNone/>
            </a:pPr>
            <a:endParaRPr lang="en-US" sz="1800" dirty="0"/>
          </a:p>
          <a:p>
            <a:pPr marL="0" indent="0">
              <a:buNone/>
            </a:pPr>
            <a:r>
              <a:rPr lang="en-US" sz="2400" b="1" dirty="0"/>
              <a:t>Community integrated employment is the goal</a:t>
            </a:r>
          </a:p>
          <a:p>
            <a:pPr marL="0" indent="0" algn="ctr">
              <a:buNone/>
            </a:pPr>
            <a:r>
              <a:rPr lang="en-US" sz="2400" b="1" i="1" dirty="0"/>
              <a:t>BUT</a:t>
            </a:r>
          </a:p>
          <a:p>
            <a:pPr marL="0" indent="0">
              <a:buNone/>
            </a:pPr>
            <a:r>
              <a:rPr lang="en-US" sz="2400" b="1" dirty="0"/>
              <a:t>Our work is not isolated from the rest of lives, rather it is woven into it</a:t>
            </a:r>
          </a:p>
          <a:p>
            <a:pPr marL="0" indent="0">
              <a:buNone/>
            </a:pPr>
            <a:endParaRPr lang="en-US" sz="2400" b="1" dirty="0"/>
          </a:p>
          <a:p>
            <a:pPr marL="0" indent="0">
              <a:buNone/>
            </a:pPr>
            <a:r>
              <a:rPr lang="en-US" sz="2400" b="1" dirty="0"/>
              <a:t>Work is most satisfying when it is balanced with out other needs and interests</a:t>
            </a:r>
          </a:p>
        </p:txBody>
      </p:sp>
      <p:pic>
        <p:nvPicPr>
          <p:cNvPr id="5" name="Picture 4" descr="A close up of a sign&#10;&#10;Description automatically generated">
            <a:extLst>
              <a:ext uri="{FF2B5EF4-FFF2-40B4-BE49-F238E27FC236}">
                <a16:creationId xmlns:a16="http://schemas.microsoft.com/office/drawing/2014/main" id="{FC584438-8852-4583-9A86-D8D0DDB118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6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6917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the word Who with a question mark">
            <a:extLst>
              <a:ext uri="{FF2B5EF4-FFF2-40B4-BE49-F238E27FC236}">
                <a16:creationId xmlns:a16="http://schemas.microsoft.com/office/drawing/2014/main" id="{8CB5585E-BDD8-4D70-8DD3-CD033274E06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 b="1868"/>
          <a:stretch/>
        </p:blipFill>
        <p:spPr>
          <a:xfrm>
            <a:off x="6083786" y="-168318"/>
            <a:ext cx="6261330" cy="3932313"/>
          </a:xfrm>
          <a:prstGeom prst="rect">
            <a:avLst/>
          </a:prstGeom>
          <a:effectLst>
            <a:softEdge rad="533400"/>
          </a:effectLst>
        </p:spPr>
      </p:pic>
      <p:pic>
        <p:nvPicPr>
          <p:cNvPr id="6" name="Picture 5" descr="Word &quot;what&quot; with a question mark at end on exploding background&#10;&#10;&#10;Description generated with very high confidence">
            <a:extLst>
              <a:ext uri="{FF2B5EF4-FFF2-40B4-BE49-F238E27FC236}">
                <a16:creationId xmlns:a16="http://schemas.microsoft.com/office/drawing/2014/main" id="{627895B0-60CD-479F-B6C6-E31592EC3B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11" r="4546" b="-2"/>
          <a:stretch/>
        </p:blipFill>
        <p:spPr>
          <a:xfrm>
            <a:off x="6089904" y="2487168"/>
            <a:ext cx="6263640" cy="4215384"/>
          </a:xfrm>
          <a:prstGeom prst="rect">
            <a:avLst/>
          </a:prstGeom>
          <a:effectLst>
            <a:softEdge rad="533400"/>
          </a:effectLst>
        </p:spPr>
      </p:pic>
      <p:pic>
        <p:nvPicPr>
          <p:cNvPr id="13" name="Picture 12">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C22C08-AEFF-4E97-BB39-829D5B67A376}"/>
              </a:ext>
            </a:extLst>
          </p:cNvPr>
          <p:cNvSpPr>
            <a:spLocks noGrp="1"/>
          </p:cNvSpPr>
          <p:nvPr>
            <p:ph type="title"/>
          </p:nvPr>
        </p:nvSpPr>
        <p:spPr>
          <a:xfrm>
            <a:off x="804998" y="403245"/>
            <a:ext cx="4803636" cy="1071872"/>
          </a:xfrm>
        </p:spPr>
        <p:txBody>
          <a:bodyPr>
            <a:normAutofit/>
          </a:bodyPr>
          <a:lstStyle/>
          <a:p>
            <a:pPr algn="ctr"/>
            <a:r>
              <a:rPr lang="en-US" b="1" dirty="0">
                <a:solidFill>
                  <a:srgbClr val="000000"/>
                </a:solidFill>
              </a:rPr>
              <a:t>Staff Training</a:t>
            </a:r>
            <a:endParaRPr lang="en-US" dirty="0">
              <a:solidFill>
                <a:srgbClr val="000000"/>
              </a:solidFill>
            </a:endParaRPr>
          </a:p>
        </p:txBody>
      </p:sp>
      <p:sp>
        <p:nvSpPr>
          <p:cNvPr id="3" name="Content Placeholder 2">
            <a:extLst>
              <a:ext uri="{FF2B5EF4-FFF2-40B4-BE49-F238E27FC236}">
                <a16:creationId xmlns:a16="http://schemas.microsoft.com/office/drawing/2014/main" id="{85AEC3CB-10D4-41FE-98E9-C2B7C9333AB2}"/>
              </a:ext>
            </a:extLst>
          </p:cNvPr>
          <p:cNvSpPr>
            <a:spLocks noGrp="1"/>
          </p:cNvSpPr>
          <p:nvPr>
            <p:ph idx="1"/>
          </p:nvPr>
        </p:nvSpPr>
        <p:spPr>
          <a:xfrm>
            <a:off x="804997" y="1419876"/>
            <a:ext cx="4803637" cy="5327374"/>
          </a:xfrm>
        </p:spPr>
        <p:txBody>
          <a:bodyPr anchor="ctr">
            <a:normAutofit fontScale="92500" lnSpcReduction="20000"/>
          </a:bodyPr>
          <a:lstStyle/>
          <a:p>
            <a:endParaRPr lang="en-US" sz="2000" b="1" dirty="0">
              <a:solidFill>
                <a:srgbClr val="000000"/>
              </a:solidFill>
            </a:endParaRPr>
          </a:p>
          <a:p>
            <a:r>
              <a:rPr lang="en-US" sz="2000" b="1" dirty="0">
                <a:solidFill>
                  <a:srgbClr val="000000"/>
                </a:solidFill>
              </a:rPr>
              <a:t>All staff – best practices, agency philosophy, E1</a:t>
            </a:r>
            <a:r>
              <a:rPr lang="en-US" sz="2000" b="1" baseline="30000" dirty="0">
                <a:solidFill>
                  <a:srgbClr val="000000"/>
                </a:solidFill>
              </a:rPr>
              <a:t>st</a:t>
            </a:r>
            <a:r>
              <a:rPr lang="en-US" sz="2000" b="1" dirty="0">
                <a:solidFill>
                  <a:srgbClr val="000000"/>
                </a:solidFill>
              </a:rPr>
              <a:t>, meaningful community  integration, our role as change agents</a:t>
            </a:r>
          </a:p>
          <a:p>
            <a:pPr marL="0" indent="0">
              <a:buNone/>
            </a:pPr>
            <a:endParaRPr lang="en-US" sz="2000" b="1" dirty="0">
              <a:solidFill>
                <a:srgbClr val="000000"/>
              </a:solidFill>
            </a:endParaRPr>
          </a:p>
          <a:p>
            <a:r>
              <a:rPr lang="en-US" sz="2000" b="1" dirty="0">
                <a:solidFill>
                  <a:srgbClr val="000000"/>
                </a:solidFill>
              </a:rPr>
              <a:t>Employment staff – Specifics of CIE, CE and MCI overview and connection to employment </a:t>
            </a:r>
          </a:p>
          <a:p>
            <a:endParaRPr lang="en-US" sz="2000" b="1" dirty="0">
              <a:solidFill>
                <a:srgbClr val="000000"/>
              </a:solidFill>
            </a:endParaRPr>
          </a:p>
          <a:p>
            <a:r>
              <a:rPr lang="en-US" sz="2000" b="1" dirty="0">
                <a:solidFill>
                  <a:srgbClr val="000000"/>
                </a:solidFill>
              </a:rPr>
              <a:t>MCI staff – Specifics of MCI, overview of CIE and CE and the connection to MCI</a:t>
            </a:r>
          </a:p>
          <a:p>
            <a:endParaRPr lang="en-US" sz="2000" b="1" dirty="0">
              <a:solidFill>
                <a:srgbClr val="000000"/>
              </a:solidFill>
            </a:endParaRPr>
          </a:p>
          <a:p>
            <a:r>
              <a:rPr lang="en-US" sz="2000" b="1" dirty="0">
                <a:solidFill>
                  <a:srgbClr val="000000"/>
                </a:solidFill>
              </a:rPr>
              <a:t>Cross training – as schedules become more individualized staff may shift roles to accommodate the individual</a:t>
            </a:r>
          </a:p>
          <a:p>
            <a:pPr marL="0" indent="0">
              <a:buNone/>
            </a:pPr>
            <a:endParaRPr lang="en-US" sz="2000" b="1" dirty="0">
              <a:solidFill>
                <a:srgbClr val="000000"/>
              </a:solidFill>
            </a:endParaRPr>
          </a:p>
          <a:p>
            <a:r>
              <a:rPr lang="en-US" sz="2000" b="1" dirty="0"/>
              <a:t>Assure coaching/mentorship to achieve competence </a:t>
            </a:r>
          </a:p>
          <a:p>
            <a:pPr marL="0" indent="0">
              <a:buNone/>
            </a:pPr>
            <a:endParaRPr lang="en-US" sz="2000" b="1" dirty="0"/>
          </a:p>
          <a:p>
            <a:endParaRPr lang="en-US" sz="2000" b="1" dirty="0">
              <a:solidFill>
                <a:srgbClr val="000000"/>
              </a:solidFill>
            </a:endParaRPr>
          </a:p>
        </p:txBody>
      </p:sp>
      <p:sp>
        <p:nvSpPr>
          <p:cNvPr id="4" name="Slide Number Placeholder 3">
            <a:extLst>
              <a:ext uri="{FF2B5EF4-FFF2-40B4-BE49-F238E27FC236}">
                <a16:creationId xmlns:a16="http://schemas.microsoft.com/office/drawing/2014/main" id="{68A79CC8-673B-4D20-8A25-F30738D7F762}"/>
              </a:ext>
            </a:extLst>
          </p:cNvPr>
          <p:cNvSpPr>
            <a:spLocks noGrp="1"/>
          </p:cNvSpPr>
          <p:nvPr>
            <p:ph type="sldNum" sz="quarter" idx="12"/>
          </p:nvPr>
        </p:nvSpPr>
        <p:spPr>
          <a:xfrm>
            <a:off x="10825930" y="6223702"/>
            <a:ext cx="570728" cy="314067"/>
          </a:xfrm>
        </p:spPr>
        <p:txBody>
          <a:bodyPr>
            <a:normAutofit/>
          </a:bodyPr>
          <a:lstStyle/>
          <a:p>
            <a:pPr>
              <a:spcAft>
                <a:spcPts val="600"/>
              </a:spcAft>
            </a:pPr>
            <a:fld id="{EE088E80-DDED-4E0A-A7AA-A3FE6FA3F075}" type="slidenum">
              <a:rPr lang="en-US" sz="1100">
                <a:solidFill>
                  <a:srgbClr val="898989"/>
                </a:solidFill>
              </a:rPr>
              <a:pPr>
                <a:spcAft>
                  <a:spcPts val="600"/>
                </a:spcAft>
              </a:pPr>
              <a:t>22</a:t>
            </a:fld>
            <a:endParaRPr lang="en-US" sz="1100">
              <a:solidFill>
                <a:srgbClr val="898989"/>
              </a:solidFill>
            </a:endParaRPr>
          </a:p>
        </p:txBody>
      </p:sp>
    </p:spTree>
    <p:extLst>
      <p:ext uri="{BB962C8B-B14F-4D97-AF65-F5344CB8AC3E}">
        <p14:creationId xmlns:p14="http://schemas.microsoft.com/office/powerpoint/2010/main" val="222988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16D7-8FC8-4E33-9AAD-9D1BD49741C5}"/>
              </a:ext>
            </a:extLst>
          </p:cNvPr>
          <p:cNvSpPr>
            <a:spLocks noGrp="1"/>
          </p:cNvSpPr>
          <p:nvPr>
            <p:ph type="title"/>
          </p:nvPr>
        </p:nvSpPr>
        <p:spPr>
          <a:xfrm>
            <a:off x="838200" y="365125"/>
            <a:ext cx="10515600" cy="1325563"/>
          </a:xfrm>
        </p:spPr>
        <p:txBody>
          <a:bodyPr>
            <a:normAutofit/>
          </a:bodyPr>
          <a:lstStyle/>
          <a:p>
            <a:r>
              <a:rPr lang="en-US" b="1"/>
              <a:t>Training Availability </a:t>
            </a:r>
          </a:p>
        </p:txBody>
      </p:sp>
      <p:sp>
        <p:nvSpPr>
          <p:cNvPr id="3" name="Content Placeholder 2">
            <a:extLst>
              <a:ext uri="{FF2B5EF4-FFF2-40B4-BE49-F238E27FC236}">
                <a16:creationId xmlns:a16="http://schemas.microsoft.com/office/drawing/2014/main" id="{B057A7E4-9754-4ED5-A0E7-D7706BB538C1}"/>
              </a:ext>
            </a:extLst>
          </p:cNvPr>
          <p:cNvSpPr>
            <a:spLocks noGrp="1"/>
          </p:cNvSpPr>
          <p:nvPr>
            <p:ph idx="1"/>
          </p:nvPr>
        </p:nvSpPr>
        <p:spPr>
          <a:xfrm>
            <a:off x="329411" y="1595940"/>
            <a:ext cx="4997963" cy="5100193"/>
          </a:xfrm>
        </p:spPr>
        <p:txBody>
          <a:bodyPr>
            <a:normAutofit/>
          </a:bodyPr>
          <a:lstStyle/>
          <a:p>
            <a:pPr marL="0" indent="0">
              <a:buNone/>
            </a:pPr>
            <a:endParaRPr lang="en-US" sz="1700" dirty="0"/>
          </a:p>
          <a:p>
            <a:r>
              <a:rPr lang="en-US" sz="2000" b="1" dirty="0"/>
              <a:t>National Conferences – APSE, TASH, ARC, ANCOR</a:t>
            </a:r>
          </a:p>
          <a:p>
            <a:r>
              <a:rPr lang="en-US" sz="2000" b="1" dirty="0"/>
              <a:t>State or regional training &amp; conferences – Connecticut Employment First Conference</a:t>
            </a:r>
          </a:p>
          <a:p>
            <a:r>
              <a:rPr lang="en-US" sz="2000" b="1" dirty="0"/>
              <a:t>Grant based funding for state-wide training </a:t>
            </a:r>
          </a:p>
          <a:p>
            <a:r>
              <a:rPr lang="en-US" sz="2000" b="1" dirty="0"/>
              <a:t>DD Council Initiatives – funding for targeted state-wide training </a:t>
            </a:r>
          </a:p>
          <a:p>
            <a:r>
              <a:rPr lang="en-US" sz="2000" b="1" dirty="0"/>
              <a:t>Collaborative training – agencies come together to fund trainers and training </a:t>
            </a:r>
          </a:p>
          <a:p>
            <a:r>
              <a:rPr lang="en-US" sz="2000" b="1" dirty="0"/>
              <a:t>On-line training options (better with experienced person to guide) </a:t>
            </a:r>
          </a:p>
        </p:txBody>
      </p:sp>
      <p:pic>
        <p:nvPicPr>
          <p:cNvPr id="5" name="Picture 4">
            <a:extLst>
              <a:ext uri="{FF2B5EF4-FFF2-40B4-BE49-F238E27FC236}">
                <a16:creationId xmlns:a16="http://schemas.microsoft.com/office/drawing/2014/main" id="{A2B9405D-CCC2-4957-A4B2-E01DB0E8CE7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13" r="1" b="1"/>
          <a:stretch/>
        </p:blipFill>
        <p:spPr>
          <a:xfrm>
            <a:off x="5120640" y="1904281"/>
            <a:ext cx="6233160" cy="4272681"/>
          </a:xfrm>
          <a:prstGeom prst="rect">
            <a:avLst/>
          </a:prstGeom>
        </p:spPr>
      </p:pic>
    </p:spTree>
    <p:extLst>
      <p:ext uri="{BB962C8B-B14F-4D97-AF65-F5344CB8AC3E}">
        <p14:creationId xmlns:p14="http://schemas.microsoft.com/office/powerpoint/2010/main" val="938418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E51C-96C7-4925-9C07-142003215A9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6EA6055-C119-4B9F-ADAE-6DD25A38144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b="1" dirty="0"/>
              <a:t>So, what can agencies do to better support staff?</a:t>
            </a:r>
          </a:p>
        </p:txBody>
      </p:sp>
    </p:spTree>
    <p:extLst>
      <p:ext uri="{BB962C8B-B14F-4D97-AF65-F5344CB8AC3E}">
        <p14:creationId xmlns:p14="http://schemas.microsoft.com/office/powerpoint/2010/main" val="335147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E158-11F0-4A60-9FB2-7C486C76BCA1}"/>
              </a:ext>
            </a:extLst>
          </p:cNvPr>
          <p:cNvSpPr>
            <a:spLocks noGrp="1"/>
          </p:cNvSpPr>
          <p:nvPr>
            <p:ph type="title"/>
          </p:nvPr>
        </p:nvSpPr>
        <p:spPr>
          <a:xfrm>
            <a:off x="648929" y="629266"/>
            <a:ext cx="3505495" cy="1622321"/>
          </a:xfrm>
        </p:spPr>
        <p:txBody>
          <a:bodyPr>
            <a:normAutofit/>
          </a:bodyPr>
          <a:lstStyle/>
          <a:p>
            <a:r>
              <a:rPr lang="en-US" b="1" dirty="0"/>
              <a:t>Good Managers </a:t>
            </a:r>
            <a:r>
              <a:rPr lang="en-US" dirty="0"/>
              <a:t>……</a:t>
            </a:r>
          </a:p>
        </p:txBody>
      </p:sp>
      <p:sp>
        <p:nvSpPr>
          <p:cNvPr id="3" name="Content Placeholder 2">
            <a:extLst>
              <a:ext uri="{FF2B5EF4-FFF2-40B4-BE49-F238E27FC236}">
                <a16:creationId xmlns:a16="http://schemas.microsoft.com/office/drawing/2014/main" id="{6E07513E-842C-4170-BEE0-18A5ACE53392}"/>
              </a:ext>
            </a:extLst>
          </p:cNvPr>
          <p:cNvSpPr>
            <a:spLocks noGrp="1"/>
          </p:cNvSpPr>
          <p:nvPr>
            <p:ph idx="1"/>
          </p:nvPr>
        </p:nvSpPr>
        <p:spPr>
          <a:xfrm>
            <a:off x="335091" y="2251587"/>
            <a:ext cx="4021372" cy="4365033"/>
          </a:xfrm>
        </p:spPr>
        <p:txBody>
          <a:bodyPr>
            <a:normAutofit lnSpcReduction="10000"/>
          </a:bodyPr>
          <a:lstStyle/>
          <a:p>
            <a:pPr marL="0" indent="0">
              <a:buNone/>
            </a:pPr>
            <a:endParaRPr lang="en-US" sz="1600" b="1" dirty="0"/>
          </a:p>
          <a:p>
            <a:pPr marL="0" indent="0">
              <a:buNone/>
            </a:pPr>
            <a:r>
              <a:rPr lang="en-US" sz="2000" b="1" dirty="0"/>
              <a:t>Need to be trained on how to perform the tasks of the job the workers they manage are charged to do.</a:t>
            </a:r>
          </a:p>
          <a:p>
            <a:pPr marL="0" indent="0">
              <a:buNone/>
            </a:pPr>
            <a:endParaRPr lang="en-US" sz="2000" b="1" dirty="0"/>
          </a:p>
          <a:p>
            <a:pPr marL="0" indent="0">
              <a:buNone/>
            </a:pPr>
            <a:r>
              <a:rPr lang="en-US" sz="2000" b="1" dirty="0"/>
              <a:t>Must receive training to provide staff with the best support possible.   Being a good worker doesn’t automatically translate to being good manager without training. </a:t>
            </a:r>
          </a:p>
          <a:p>
            <a:pPr marL="0" indent="0">
              <a:buNone/>
            </a:pPr>
            <a:endParaRPr lang="en-US" sz="2000" b="1" dirty="0"/>
          </a:p>
          <a:p>
            <a:pPr marL="0" indent="0">
              <a:buNone/>
            </a:pPr>
            <a:r>
              <a:rPr lang="en-US" sz="2000" b="1" dirty="0"/>
              <a:t>Can make a real difference when provided the support and resources they need.</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9CEE614-32E9-4963-9B59-B4EA6AA332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5" r="3241" b="-1"/>
          <a:stretch/>
        </p:blipFill>
        <p:spPr>
          <a:xfrm>
            <a:off x="5405862" y="2275314"/>
            <a:ext cx="6019331" cy="2304126"/>
          </a:xfrm>
          <a:prstGeom prst="rect">
            <a:avLst/>
          </a:prstGeom>
          <a:effectLst/>
        </p:spPr>
      </p:pic>
    </p:spTree>
    <p:extLst>
      <p:ext uri="{BB962C8B-B14F-4D97-AF65-F5344CB8AC3E}">
        <p14:creationId xmlns:p14="http://schemas.microsoft.com/office/powerpoint/2010/main" val="222801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3B89-784A-4DF7-A394-44BE82EBA887}"/>
              </a:ext>
            </a:extLst>
          </p:cNvPr>
          <p:cNvSpPr>
            <a:spLocks noGrp="1"/>
          </p:cNvSpPr>
          <p:nvPr>
            <p:ph type="title"/>
          </p:nvPr>
        </p:nvSpPr>
        <p:spPr>
          <a:xfrm>
            <a:off x="863029" y="1012004"/>
            <a:ext cx="3416158" cy="4795408"/>
          </a:xfrm>
        </p:spPr>
        <p:txBody>
          <a:bodyPr>
            <a:normAutofit/>
          </a:bodyPr>
          <a:lstStyle/>
          <a:p>
            <a:r>
              <a:rPr lang="en-US" b="1" dirty="0"/>
              <a:t>Provide Support in the Field </a:t>
            </a:r>
          </a:p>
        </p:txBody>
      </p:sp>
      <p:graphicFrame>
        <p:nvGraphicFramePr>
          <p:cNvPr id="39" name="Content Placeholder 2">
            <a:extLst>
              <a:ext uri="{FF2B5EF4-FFF2-40B4-BE49-F238E27FC236}">
                <a16:creationId xmlns:a16="http://schemas.microsoft.com/office/drawing/2014/main" id="{F8181713-BC1D-4E72-A993-A8EBDF14467D}"/>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533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Teacher">
            <a:extLst>
              <a:ext uri="{FF2B5EF4-FFF2-40B4-BE49-F238E27FC236}">
                <a16:creationId xmlns:a16="http://schemas.microsoft.com/office/drawing/2014/main" id="{B696AF04-8E54-49C9-9E1F-D3A115399B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9500" y="1118909"/>
            <a:ext cx="4096501" cy="4096501"/>
          </a:xfrm>
          <a:prstGeom prst="rect">
            <a:avLst/>
          </a:prstGeom>
        </p:spPr>
      </p:pic>
      <p:sp>
        <p:nvSpPr>
          <p:cNvPr id="2" name="Title 1"/>
          <p:cNvSpPr>
            <a:spLocks noGrp="1"/>
          </p:cNvSpPr>
          <p:nvPr>
            <p:ph type="title"/>
          </p:nvPr>
        </p:nvSpPr>
        <p:spPr>
          <a:xfrm>
            <a:off x="6571500" y="639098"/>
            <a:ext cx="3609804" cy="3686015"/>
          </a:xfrm>
        </p:spPr>
        <p:txBody>
          <a:bodyPr vert="horz" lIns="91440" tIns="45720" rIns="91440" bIns="45720" rtlCol="0" anchor="b">
            <a:normAutofit/>
          </a:bodyPr>
          <a:lstStyle/>
          <a:p>
            <a:r>
              <a:rPr lang="en-US" sz="4800" b="1" dirty="0">
                <a:solidFill>
                  <a:prstClr val="black">
                    <a:lumMod val="85000"/>
                    <a:lumOff val="15000"/>
                  </a:prstClr>
                </a:solidFill>
              </a:rPr>
              <a:t>Building Capacity for Internal Staff Training</a:t>
            </a:r>
            <a:endParaRPr lang="en-US" sz="4800" b="1" dirty="0">
              <a:solidFill>
                <a:schemeClr val="tx1">
                  <a:lumMod val="75000"/>
                  <a:lumOff val="25000"/>
                </a:schemeClr>
              </a:solidFill>
            </a:endParaRPr>
          </a:p>
        </p:txBody>
      </p:sp>
      <p:sp>
        <p:nvSpPr>
          <p:cNvPr id="6" name="Date Placeholder 5">
            <a:extLst>
              <a:ext uri="{FF2B5EF4-FFF2-40B4-BE49-F238E27FC236}">
                <a16:creationId xmlns:a16="http://schemas.microsoft.com/office/drawing/2014/main" id="{D854F152-1004-4127-AFE8-55162C06A0CF}"/>
              </a:ext>
            </a:extLst>
          </p:cNvPr>
          <p:cNvSpPr>
            <a:spLocks noGrp="1"/>
          </p:cNvSpPr>
          <p:nvPr>
            <p:ph type="dt" sz="half" idx="10"/>
          </p:nvPr>
        </p:nvSpPr>
        <p:spPr>
          <a:xfrm>
            <a:off x="2346961" y="6459786"/>
            <a:ext cx="1854203" cy="365125"/>
          </a:xfrm>
        </p:spPr>
        <p:txBody>
          <a:bodyPr vert="horz" lIns="91440" tIns="45720" rIns="91440" bIns="45720" rtlCol="0" anchor="ctr">
            <a:normAutofit/>
          </a:bodyPr>
          <a:lstStyle/>
          <a:p>
            <a:pPr>
              <a:spcAft>
                <a:spcPts val="600"/>
              </a:spcAft>
            </a:pPr>
            <a:r>
              <a:rPr lang="en-US" sz="900"/>
              <a:t>03/29/2018</a:t>
            </a:r>
          </a:p>
        </p:txBody>
      </p:sp>
      <p:sp>
        <p:nvSpPr>
          <p:cNvPr id="7" name="Slide Number Placeholder 6">
            <a:extLst>
              <a:ext uri="{FF2B5EF4-FFF2-40B4-BE49-F238E27FC236}">
                <a16:creationId xmlns:a16="http://schemas.microsoft.com/office/drawing/2014/main" id="{50BEAD95-DF18-4B5F-9EB4-9E0FB0A6F0BF}"/>
              </a:ext>
            </a:extLst>
          </p:cNvPr>
          <p:cNvSpPr>
            <a:spLocks noGrp="1"/>
          </p:cNvSpPr>
          <p:nvPr>
            <p:ph type="sldNum" sz="quarter" idx="12"/>
          </p:nvPr>
        </p:nvSpPr>
        <p:spPr>
          <a:xfrm>
            <a:off x="8949344" y="6459786"/>
            <a:ext cx="984019" cy="365125"/>
          </a:xfrm>
        </p:spPr>
        <p:txBody>
          <a:bodyPr vert="horz" lIns="91440" tIns="45720" rIns="91440" bIns="45720" rtlCol="0" anchor="ctr">
            <a:normAutofit/>
          </a:bodyPr>
          <a:lstStyle/>
          <a:p>
            <a:pPr>
              <a:spcAft>
                <a:spcPts val="600"/>
              </a:spcAft>
            </a:pPr>
            <a:fld id="{EE088E80-DDED-4E0A-A7AA-A3FE6FA3F075}" type="slidenum">
              <a:rPr lang="en-US" sz="1050"/>
              <a:pPr>
                <a:spcAft>
                  <a:spcPts val="600"/>
                </a:spcAft>
              </a:pPr>
              <a:t>27</a:t>
            </a:fld>
            <a:endParaRPr lang="en-US" sz="1050"/>
          </a:p>
        </p:txBody>
      </p:sp>
    </p:spTree>
    <p:extLst>
      <p:ext uri="{BB962C8B-B14F-4D97-AF65-F5344CB8AC3E}">
        <p14:creationId xmlns:p14="http://schemas.microsoft.com/office/powerpoint/2010/main" val="36438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D6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621AEA-C432-4AC1-8459-A05CC3A17E77}"/>
              </a:ext>
            </a:extLst>
          </p:cNvPr>
          <p:cNvSpPr>
            <a:spLocks noGrp="1"/>
          </p:cNvSpPr>
          <p:nvPr>
            <p:ph type="title"/>
          </p:nvPr>
        </p:nvSpPr>
        <p:spPr>
          <a:xfrm>
            <a:off x="524256" y="4767072"/>
            <a:ext cx="6594189" cy="1625210"/>
          </a:xfrm>
        </p:spPr>
        <p:txBody>
          <a:bodyPr>
            <a:normAutofit/>
          </a:bodyPr>
          <a:lstStyle/>
          <a:p>
            <a:pPr algn="r"/>
            <a:r>
              <a:rPr lang="en-US" sz="3700" b="1" dirty="0">
                <a:solidFill>
                  <a:srgbClr val="FFFFFF"/>
                </a:solidFill>
              </a:rPr>
              <a:t>Train-the-Trainer  &amp; Mentorship</a:t>
            </a:r>
            <a:br>
              <a:rPr lang="en-US" sz="3700" b="1" dirty="0">
                <a:solidFill>
                  <a:srgbClr val="FFFFFF"/>
                </a:solidFill>
              </a:rPr>
            </a:br>
            <a:endParaRPr lang="en-US" sz="3700" b="1" dirty="0">
              <a:solidFill>
                <a:srgbClr val="FFFFFF"/>
              </a:solidFill>
            </a:endParaRPr>
          </a:p>
        </p:txBody>
      </p:sp>
      <p:pic>
        <p:nvPicPr>
          <p:cNvPr id="8" name="Picture 7" descr="A picture containing text&#10;&#10;Description automatically generated">
            <a:extLst>
              <a:ext uri="{FF2B5EF4-FFF2-40B4-BE49-F238E27FC236}">
                <a16:creationId xmlns:a16="http://schemas.microsoft.com/office/drawing/2014/main" id="{B4A0E6AD-1383-44BD-AD7F-B4E76D52B09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448" r="1" b="9915"/>
          <a:stretch/>
        </p:blipFill>
        <p:spPr>
          <a:xfrm>
            <a:off x="327547" y="321733"/>
            <a:ext cx="7058306" cy="4107392"/>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D28CCFD-C2DB-4EFD-87B2-CC88C9F81C45}"/>
              </a:ext>
            </a:extLst>
          </p:cNvPr>
          <p:cNvSpPr>
            <a:spLocks noGrp="1"/>
          </p:cNvSpPr>
          <p:nvPr>
            <p:ph idx="1"/>
          </p:nvPr>
        </p:nvSpPr>
        <p:spPr>
          <a:xfrm>
            <a:off x="7843395" y="539553"/>
            <a:ext cx="3824350" cy="5759016"/>
          </a:xfrm>
        </p:spPr>
        <p:txBody>
          <a:bodyPr anchor="ctr">
            <a:normAutofit fontScale="92500" lnSpcReduction="20000"/>
          </a:bodyPr>
          <a:lstStyle/>
          <a:p>
            <a:pPr lvl="1"/>
            <a:endParaRPr lang="en-US" sz="1400" b="1" dirty="0">
              <a:solidFill>
                <a:srgbClr val="FFFFFF"/>
              </a:solidFill>
            </a:endParaRPr>
          </a:p>
          <a:p>
            <a:pPr marL="457200" lvl="1" indent="0">
              <a:buNone/>
            </a:pPr>
            <a:endParaRPr lang="en-US" sz="1400" dirty="0">
              <a:solidFill>
                <a:srgbClr val="FFFFFF"/>
              </a:solidFill>
            </a:endParaRPr>
          </a:p>
          <a:p>
            <a:pPr lvl="1"/>
            <a:endParaRPr lang="en-US" sz="2000" b="1" dirty="0">
              <a:solidFill>
                <a:srgbClr val="FFFFFF"/>
              </a:solidFill>
            </a:endParaRPr>
          </a:p>
          <a:p>
            <a:pPr lvl="1"/>
            <a:r>
              <a:rPr lang="en-US" sz="2000" b="1" dirty="0">
                <a:solidFill>
                  <a:srgbClr val="FFFFFF"/>
                </a:solidFill>
              </a:rPr>
              <a:t>Training available “on demand” for new employees</a:t>
            </a:r>
          </a:p>
          <a:p>
            <a:pPr marL="201168" lvl="1" indent="0">
              <a:buNone/>
            </a:pPr>
            <a:endParaRPr lang="en-US" sz="2000" b="1" dirty="0">
              <a:solidFill>
                <a:srgbClr val="FFFFFF"/>
              </a:solidFill>
            </a:endParaRPr>
          </a:p>
          <a:p>
            <a:pPr lvl="1"/>
            <a:r>
              <a:rPr lang="en-US" sz="2000" b="1" dirty="0">
                <a:solidFill>
                  <a:srgbClr val="FFFFFF"/>
                </a:solidFill>
              </a:rPr>
              <a:t>Establish “experts” within agency </a:t>
            </a:r>
          </a:p>
          <a:p>
            <a:pPr lvl="1"/>
            <a:endParaRPr lang="en-US" sz="2000" b="1" dirty="0">
              <a:solidFill>
                <a:srgbClr val="FFFFFF"/>
              </a:solidFill>
            </a:endParaRPr>
          </a:p>
          <a:p>
            <a:pPr lvl="1"/>
            <a:r>
              <a:rPr lang="en-US" sz="2000" b="1" dirty="0">
                <a:solidFill>
                  <a:srgbClr val="FFFFFF"/>
                </a:solidFill>
              </a:rPr>
              <a:t>Staff learn from future mentors </a:t>
            </a:r>
          </a:p>
          <a:p>
            <a:pPr marL="201168" lvl="1" indent="0">
              <a:buNone/>
            </a:pPr>
            <a:endParaRPr lang="en-US" sz="2000" b="1" dirty="0">
              <a:solidFill>
                <a:srgbClr val="FFFFFF"/>
              </a:solidFill>
            </a:endParaRPr>
          </a:p>
          <a:p>
            <a:pPr lvl="1"/>
            <a:r>
              <a:rPr lang="en-US" sz="2000" b="1" dirty="0">
                <a:solidFill>
                  <a:srgbClr val="FFFFFF"/>
                </a:solidFill>
              </a:rPr>
              <a:t>Agency can infuse training with agency philosophy and expectations</a:t>
            </a:r>
          </a:p>
          <a:p>
            <a:pPr lvl="1"/>
            <a:endParaRPr lang="en-US" sz="2000" b="1" dirty="0">
              <a:solidFill>
                <a:srgbClr val="FFFFFF"/>
              </a:solidFill>
            </a:endParaRPr>
          </a:p>
          <a:p>
            <a:pPr lvl="1"/>
            <a:r>
              <a:rPr lang="en-US" sz="2000" b="1" dirty="0">
                <a:solidFill>
                  <a:srgbClr val="FFFFFF"/>
                </a:solidFill>
              </a:rPr>
              <a:t>Possibly provide training to other agencies (increase revenue) </a:t>
            </a:r>
          </a:p>
          <a:p>
            <a:pPr marL="457200" lvl="1" indent="0">
              <a:buNone/>
            </a:pPr>
            <a:endParaRPr lang="en-US" sz="2000" b="1" dirty="0">
              <a:solidFill>
                <a:srgbClr val="FFFFFF"/>
              </a:solidFill>
            </a:endParaRPr>
          </a:p>
          <a:p>
            <a:pPr lvl="1"/>
            <a:r>
              <a:rPr lang="en-US" sz="2000" b="1" dirty="0">
                <a:solidFill>
                  <a:schemeClr val="bg1"/>
                </a:solidFill>
              </a:rPr>
              <a:t>Support and reward staff for becoming trainers and 	providing training</a:t>
            </a:r>
          </a:p>
          <a:p>
            <a:pPr lvl="1"/>
            <a:endParaRPr lang="en-US" sz="2000" b="1" dirty="0">
              <a:solidFill>
                <a:srgbClr val="FFFFFF"/>
              </a:solidFill>
            </a:endParaRPr>
          </a:p>
          <a:p>
            <a:pPr marL="201168" lvl="1" indent="0">
              <a:buNone/>
            </a:pPr>
            <a:endParaRPr lang="en-US" sz="2000" b="1" dirty="0">
              <a:solidFill>
                <a:srgbClr val="FFFFFF"/>
              </a:solidFill>
            </a:endParaRPr>
          </a:p>
          <a:p>
            <a:pPr marL="201168" lvl="1" indent="0">
              <a:buNone/>
            </a:pPr>
            <a:endParaRPr lang="en-US" sz="1400" b="1" dirty="0">
              <a:solidFill>
                <a:srgbClr val="FFFFFF"/>
              </a:solidFill>
            </a:endParaRPr>
          </a:p>
          <a:p>
            <a:pPr marL="201168" lvl="1" indent="0">
              <a:buNone/>
            </a:pPr>
            <a:endParaRPr lang="en-US" sz="1400" b="1" dirty="0">
              <a:solidFill>
                <a:srgbClr val="FFFFFF"/>
              </a:solidFill>
            </a:endParaRPr>
          </a:p>
          <a:p>
            <a:pPr marL="201168" lvl="1" indent="0">
              <a:buNone/>
            </a:pPr>
            <a:endParaRPr lang="en-US" sz="1400" b="1" dirty="0">
              <a:solidFill>
                <a:srgbClr val="FFFFFF"/>
              </a:solidFill>
            </a:endParaRPr>
          </a:p>
        </p:txBody>
      </p:sp>
    </p:spTree>
    <p:extLst>
      <p:ext uri="{BB962C8B-B14F-4D97-AF65-F5344CB8AC3E}">
        <p14:creationId xmlns:p14="http://schemas.microsoft.com/office/powerpoint/2010/main" val="3383162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ords Hire, Train, Movtivate, Retain&#10;&#10;Description generated with high confidence">
            <a:extLst>
              <a:ext uri="{FF2B5EF4-FFF2-40B4-BE49-F238E27FC236}">
                <a16:creationId xmlns:a16="http://schemas.microsoft.com/office/drawing/2014/main" id="{17D79238-0BFA-431E-8E8E-74222E0CB5FF}"/>
              </a:ext>
            </a:extLst>
          </p:cNvPr>
          <p:cNvPicPr>
            <a:picLocks noChangeAspect="1"/>
          </p:cNvPicPr>
          <p:nvPr/>
        </p:nvPicPr>
        <p:blipFill rotWithShape="1">
          <a:blip r:embed="rId2">
            <a:extLst>
              <a:ext uri="{28A0092B-C50C-407E-A947-70E740481C1C}">
                <a14:useLocalDpi xmlns:a14="http://schemas.microsoft.com/office/drawing/2010/main" val="0"/>
              </a:ext>
            </a:extLst>
          </a:blip>
          <a:srcRect l="15793" r="31482"/>
          <a:stretch/>
        </p:blipFill>
        <p:spPr>
          <a:xfrm>
            <a:off x="7232927" y="10"/>
            <a:ext cx="4904996" cy="6857990"/>
          </a:xfrm>
          <a:prstGeom prst="rect">
            <a:avLst/>
          </a:prstGeom>
        </p:spPr>
      </p:pic>
      <p:sp>
        <p:nvSpPr>
          <p:cNvPr id="3" name="Content Placeholder 2">
            <a:extLst>
              <a:ext uri="{FF2B5EF4-FFF2-40B4-BE49-F238E27FC236}">
                <a16:creationId xmlns:a16="http://schemas.microsoft.com/office/drawing/2014/main" id="{E67A57C5-99ED-4D3B-8B66-BC80D1109F7C}"/>
              </a:ext>
            </a:extLst>
          </p:cNvPr>
          <p:cNvSpPr>
            <a:spLocks noGrp="1"/>
          </p:cNvSpPr>
          <p:nvPr>
            <p:ph idx="1"/>
          </p:nvPr>
        </p:nvSpPr>
        <p:spPr>
          <a:xfrm>
            <a:off x="2346960" y="1981201"/>
            <a:ext cx="4483453" cy="3907771"/>
          </a:xfrm>
        </p:spPr>
        <p:txBody>
          <a:bodyPr>
            <a:noAutofit/>
          </a:bodyPr>
          <a:lstStyle/>
          <a:p>
            <a:r>
              <a:rPr lang="en-US" sz="2400" b="1" dirty="0">
                <a:solidFill>
                  <a:srgbClr val="FFFFFF"/>
                </a:solidFill>
              </a:rPr>
              <a:t>Studies show connection between feeling competent and longevity on  the job</a:t>
            </a:r>
          </a:p>
          <a:p>
            <a:endParaRPr lang="en-US" sz="2400" b="1" dirty="0">
              <a:solidFill>
                <a:srgbClr val="FFFFFF"/>
              </a:solidFill>
            </a:endParaRPr>
          </a:p>
          <a:p>
            <a:r>
              <a:rPr lang="en-US" sz="2400" b="1" dirty="0">
                <a:solidFill>
                  <a:srgbClr val="FFFFFF"/>
                </a:solidFill>
              </a:rPr>
              <a:t>Often staff are away from direct supervision for long periods - must be competent – must be able to have confidence in skill</a:t>
            </a:r>
          </a:p>
          <a:p>
            <a:endParaRPr lang="en-US" sz="2400" b="1" dirty="0">
              <a:solidFill>
                <a:srgbClr val="FFFFFF"/>
              </a:solidFill>
            </a:endParaRPr>
          </a:p>
          <a:p>
            <a:r>
              <a:rPr lang="en-US" sz="2400" b="1" dirty="0">
                <a:solidFill>
                  <a:srgbClr val="FFFFFF"/>
                </a:solidFill>
              </a:rPr>
              <a:t>Values and concepts  must be repeatedly reinforced so everyone stays in sync</a:t>
            </a:r>
          </a:p>
        </p:txBody>
      </p:sp>
      <p:sp>
        <p:nvSpPr>
          <p:cNvPr id="4" name="Slide Number Placeholder 3">
            <a:extLst>
              <a:ext uri="{FF2B5EF4-FFF2-40B4-BE49-F238E27FC236}">
                <a16:creationId xmlns:a16="http://schemas.microsoft.com/office/drawing/2014/main" id="{FD533CE2-BBAA-493F-A56E-001CB084C301}"/>
              </a:ext>
            </a:extLst>
          </p:cNvPr>
          <p:cNvSpPr>
            <a:spLocks noGrp="1"/>
          </p:cNvSpPr>
          <p:nvPr>
            <p:ph type="sldNum" sz="quarter" idx="12"/>
          </p:nvPr>
        </p:nvSpPr>
        <p:spPr>
          <a:xfrm>
            <a:off x="8949344" y="6459786"/>
            <a:ext cx="984019" cy="365125"/>
          </a:xfrm>
        </p:spPr>
        <p:txBody>
          <a:bodyPr>
            <a:normAutofit/>
          </a:bodyPr>
          <a:lstStyle/>
          <a:p>
            <a:pPr>
              <a:spcAft>
                <a:spcPts val="600"/>
              </a:spcAft>
            </a:pPr>
            <a:fld id="{EE088E80-DDED-4E0A-A7AA-A3FE6FA3F075}" type="slidenum">
              <a:rPr lang="en-US" smtClean="0"/>
              <a:pPr>
                <a:spcAft>
                  <a:spcPts val="600"/>
                </a:spcAft>
              </a:pPr>
              <a:t>29</a:t>
            </a:fld>
            <a:endParaRPr lang="en-US"/>
          </a:p>
        </p:txBody>
      </p:sp>
      <p:sp>
        <p:nvSpPr>
          <p:cNvPr id="5" name="Rectangle 4">
            <a:extLst>
              <a:ext uri="{FF2B5EF4-FFF2-40B4-BE49-F238E27FC236}">
                <a16:creationId xmlns:a16="http://schemas.microsoft.com/office/drawing/2014/main" id="{8C803A8B-B49D-4FC9-996B-F1DF5901A3E3}"/>
              </a:ext>
            </a:extLst>
          </p:cNvPr>
          <p:cNvSpPr/>
          <p:nvPr/>
        </p:nvSpPr>
        <p:spPr>
          <a:xfrm>
            <a:off x="471301" y="516927"/>
            <a:ext cx="6026989" cy="8679299"/>
          </a:xfrm>
          <a:prstGeom prst="rect">
            <a:avLst/>
          </a:prstGeom>
        </p:spPr>
        <p:txBody>
          <a:bodyPr wrap="square">
            <a:spAutoFit/>
          </a:bodyPr>
          <a:lstStyle/>
          <a:p>
            <a:r>
              <a:rPr lang="en-US" sz="2800" b="1" dirty="0"/>
              <a:t>Studies show connection between feeling competent and longevity on  the job</a:t>
            </a:r>
          </a:p>
          <a:p>
            <a:endParaRPr lang="en-US" sz="2800" b="1" dirty="0"/>
          </a:p>
          <a:p>
            <a:r>
              <a:rPr lang="en-US" sz="2800" b="1" dirty="0"/>
              <a:t>Often staff are away from direct supervision for long periods - must be competent – must be able to have confidence in skill</a:t>
            </a:r>
          </a:p>
          <a:p>
            <a:endParaRPr lang="en-US" sz="2800" b="1" dirty="0"/>
          </a:p>
          <a:p>
            <a:r>
              <a:rPr lang="en-US" sz="2800" b="1" dirty="0"/>
              <a:t>Values and concepts  must be repeatedly reinforced so everyone stays in sync</a:t>
            </a:r>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b="1" dirty="0"/>
          </a:p>
          <a:p>
            <a:endParaRPr lang="en-US" b="1" dirty="0"/>
          </a:p>
          <a:p>
            <a:endParaRPr lang="en-US" b="1" dirty="0"/>
          </a:p>
        </p:txBody>
      </p:sp>
    </p:spTree>
    <p:extLst>
      <p:ext uri="{BB962C8B-B14F-4D97-AF65-F5344CB8AC3E}">
        <p14:creationId xmlns:p14="http://schemas.microsoft.com/office/powerpoint/2010/main" val="304544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framing Staff as Change Agents" title="Reframing">
            <a:extLst>
              <a:ext uri="{FF2B5EF4-FFF2-40B4-BE49-F238E27FC236}">
                <a16:creationId xmlns:a16="http://schemas.microsoft.com/office/drawing/2014/main" id="{A2021FC7-E18F-46D2-A6C5-A314AAA5BAF9}"/>
              </a:ext>
            </a:extLst>
          </p:cNvPr>
          <p:cNvSpPr>
            <a:spLocks noGrp="1"/>
          </p:cNvSpPr>
          <p:nvPr>
            <p:ph type="title"/>
          </p:nvPr>
        </p:nvSpPr>
        <p:spPr>
          <a:xfrm>
            <a:off x="108857" y="516835"/>
            <a:ext cx="4724399" cy="5772840"/>
          </a:xfrm>
          <a:solidFill>
            <a:schemeClr val="accent1"/>
          </a:solidFill>
        </p:spPr>
        <p:txBody>
          <a:bodyPr anchor="ctr">
            <a:normAutofit/>
          </a:bodyPr>
          <a:lstStyle/>
          <a:p>
            <a:pPr algn="ctr"/>
            <a:r>
              <a:rPr lang="en-US" sz="4000" b="1" dirty="0">
                <a:solidFill>
                  <a:srgbClr val="FFFFFF"/>
                </a:solidFill>
              </a:rPr>
              <a:t>Reframing Staff as Change Agents</a:t>
            </a:r>
          </a:p>
        </p:txBody>
      </p:sp>
      <p:graphicFrame>
        <p:nvGraphicFramePr>
          <p:cNvPr id="6" name="Content Placeholder 2">
            <a:extLst>
              <a:ext uri="{FF2B5EF4-FFF2-40B4-BE49-F238E27FC236}">
                <a16:creationId xmlns:a16="http://schemas.microsoft.com/office/drawing/2014/main" id="{DE8D69C2-57E4-4F4B-8F3F-5E7692104CBB}"/>
              </a:ext>
            </a:extLst>
          </p:cNvPr>
          <p:cNvGraphicFramePr>
            <a:graphicFrameLocks noGrp="1"/>
          </p:cNvGraphicFramePr>
          <p:nvPr>
            <p:ph idx="1"/>
            <p:extLst>
              <p:ext uri="{D42A27DB-BD31-4B8C-83A1-F6EECF244321}">
                <p14:modId xmlns:p14="http://schemas.microsoft.com/office/powerpoint/2010/main" val="2861026766"/>
              </p:ext>
            </p:extLst>
          </p:nvPr>
        </p:nvGraphicFramePr>
        <p:xfrm>
          <a:off x="4909248" y="228600"/>
          <a:ext cx="5558346"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DE07D5-DDCC-4000-856B-4F60DADCB975}"/>
              </a:ext>
            </a:extLst>
          </p:cNvPr>
          <p:cNvSpPr>
            <a:spLocks noGrp="1"/>
          </p:cNvSpPr>
          <p:nvPr>
            <p:ph type="sldNum" sz="quarter" idx="12"/>
          </p:nvPr>
        </p:nvSpPr>
        <p:spPr>
          <a:xfrm>
            <a:off x="9116292" y="6459786"/>
            <a:ext cx="817071" cy="365125"/>
          </a:xfrm>
        </p:spPr>
        <p:txBody>
          <a:bodyPr>
            <a:normAutofit/>
          </a:bodyPr>
          <a:lstStyle/>
          <a:p>
            <a:pPr>
              <a:spcAft>
                <a:spcPts val="600"/>
              </a:spcAft>
            </a:pPr>
            <a:fld id="{EE088E80-DDED-4E0A-A7AA-A3FE6FA3F075}" type="slidenum">
              <a:rPr lang="en-US">
                <a:solidFill>
                  <a:schemeClr val="tx2"/>
                </a:solidFill>
              </a:rPr>
              <a:pPr>
                <a:spcAft>
                  <a:spcPts val="600"/>
                </a:spcAft>
              </a:pPr>
              <a:t>3</a:t>
            </a:fld>
            <a:endParaRPr lang="en-US">
              <a:solidFill>
                <a:schemeClr val="tx2"/>
              </a:solidFill>
            </a:endParaRPr>
          </a:p>
        </p:txBody>
      </p:sp>
    </p:spTree>
    <p:extLst>
      <p:ext uri="{BB962C8B-B14F-4D97-AF65-F5344CB8AC3E}">
        <p14:creationId xmlns:p14="http://schemas.microsoft.com/office/powerpoint/2010/main" val="316691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1836-EA44-46D2-8F6B-9391D3F21443}"/>
              </a:ext>
            </a:extLst>
          </p:cNvPr>
          <p:cNvSpPr>
            <a:spLocks noGrp="1"/>
          </p:cNvSpPr>
          <p:nvPr>
            <p:ph type="title"/>
          </p:nvPr>
        </p:nvSpPr>
        <p:spPr>
          <a:xfrm>
            <a:off x="1260646" y="5529885"/>
            <a:ext cx="5246282" cy="1096331"/>
          </a:xfrm>
        </p:spPr>
        <p:txBody>
          <a:bodyPr>
            <a:normAutofit fontScale="90000"/>
          </a:bodyPr>
          <a:lstStyle/>
          <a:p>
            <a:r>
              <a:rPr lang="en-US" b="1" dirty="0">
                <a:solidFill>
                  <a:srgbClr val="303030"/>
                </a:solidFill>
              </a:rPr>
              <a:t>Supporting Staff</a:t>
            </a:r>
            <a:br>
              <a:rPr lang="en-US" sz="3500" b="1" dirty="0">
                <a:solidFill>
                  <a:srgbClr val="303030"/>
                </a:solidFill>
              </a:rPr>
            </a:br>
            <a:endParaRPr lang="en-US" sz="3500" b="1" dirty="0">
              <a:solidFill>
                <a:srgbClr val="303030"/>
              </a:solidFill>
            </a:endParaRPr>
          </a:p>
        </p:txBody>
      </p:sp>
      <p:pic>
        <p:nvPicPr>
          <p:cNvPr id="7" name="Picture 6" descr="A person sitting in a chair&#10;&#10;Description generated with very high confidence">
            <a:extLst>
              <a:ext uri="{FF2B5EF4-FFF2-40B4-BE49-F238E27FC236}">
                <a16:creationId xmlns:a16="http://schemas.microsoft.com/office/drawing/2014/main" id="{666BAE00-EF89-4025-BB47-DD60ED7E7C6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93" r="13840" b="1"/>
          <a:stretch/>
        </p:blipFill>
        <p:spPr>
          <a:xfrm>
            <a:off x="1055459" y="970881"/>
            <a:ext cx="4364516" cy="3989067"/>
          </a:xfrm>
          <a:prstGeom prst="rect">
            <a:avLst/>
          </a:prstGeom>
        </p:spPr>
      </p:pic>
      <p:sp>
        <p:nvSpPr>
          <p:cNvPr id="3" name="Content Placeholder 2">
            <a:extLst>
              <a:ext uri="{FF2B5EF4-FFF2-40B4-BE49-F238E27FC236}">
                <a16:creationId xmlns:a16="http://schemas.microsoft.com/office/drawing/2014/main" id="{9895B1A4-C2C7-4DD0-B5DB-A8028A74E8AD}"/>
              </a:ext>
            </a:extLst>
          </p:cNvPr>
          <p:cNvSpPr>
            <a:spLocks noGrp="1"/>
          </p:cNvSpPr>
          <p:nvPr>
            <p:ph idx="1"/>
          </p:nvPr>
        </p:nvSpPr>
        <p:spPr>
          <a:xfrm>
            <a:off x="6633661" y="457199"/>
            <a:ext cx="5246282" cy="5820229"/>
          </a:xfrm>
        </p:spPr>
        <p:txBody>
          <a:bodyPr anchor="ctr">
            <a:normAutofit/>
          </a:bodyPr>
          <a:lstStyle/>
          <a:p>
            <a:pPr marL="0" indent="0">
              <a:buNone/>
            </a:pPr>
            <a:r>
              <a:rPr lang="en-US" sz="2400" b="1" dirty="0"/>
              <a:t>Managers skilled in the tasks staff are performing</a:t>
            </a:r>
          </a:p>
          <a:p>
            <a:pPr marL="0" indent="0">
              <a:buNone/>
              <a:defRPr/>
            </a:pPr>
            <a:endParaRPr lang="en-US" altLang="en-US" sz="2400" b="1" dirty="0"/>
          </a:p>
          <a:p>
            <a:pPr marL="0" indent="0">
              <a:buNone/>
              <a:defRPr/>
            </a:pPr>
            <a:r>
              <a:rPr lang="en-US" altLang="en-US" sz="2400" b="1" dirty="0"/>
              <a:t>Field-based mentoring an essential part of the job</a:t>
            </a:r>
          </a:p>
          <a:p>
            <a:pPr>
              <a:buNone/>
              <a:defRPr/>
            </a:pPr>
            <a:endParaRPr lang="en-US" altLang="en-US" sz="2400" b="1" dirty="0"/>
          </a:p>
          <a:p>
            <a:pPr marL="0" indent="0">
              <a:buNone/>
              <a:defRPr/>
            </a:pPr>
            <a:r>
              <a:rPr lang="en-US" altLang="en-US" sz="2400" b="1" dirty="0"/>
              <a:t>Staff meetings – imperative to get the staff together</a:t>
            </a:r>
          </a:p>
          <a:p>
            <a:pPr marL="0" indent="0">
              <a:buNone/>
              <a:defRPr/>
            </a:pPr>
            <a:endParaRPr lang="en-US" altLang="en-US" sz="2400" b="1" dirty="0"/>
          </a:p>
          <a:p>
            <a:pPr marL="0" indent="0">
              <a:buNone/>
              <a:defRPr/>
            </a:pPr>
            <a:r>
              <a:rPr lang="en-US" altLang="en-US" sz="2400" b="1" dirty="0"/>
              <a:t>Cultivating a sense of belonging </a:t>
            </a:r>
          </a:p>
        </p:txBody>
      </p:sp>
    </p:spTree>
    <p:extLst>
      <p:ext uri="{BB962C8B-B14F-4D97-AF65-F5344CB8AC3E}">
        <p14:creationId xmlns:p14="http://schemas.microsoft.com/office/powerpoint/2010/main" val="3262034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3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36B4E9-7353-40E7-871C-CFC23D353719}"/>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latin typeface="Calibri" panose="020F0502020204030204" pitchFamily="34" charset="0"/>
              </a:rPr>
              <a:t>Maximizing Staff Meetings </a:t>
            </a:r>
          </a:p>
        </p:txBody>
      </p:sp>
      <p:pic>
        <p:nvPicPr>
          <p:cNvPr id="8" name="Picture 7" descr="A picture containing indoor, table, small&#10;&#10;Description generated with high confidence">
            <a:extLst>
              <a:ext uri="{FF2B5EF4-FFF2-40B4-BE49-F238E27FC236}">
                <a16:creationId xmlns:a16="http://schemas.microsoft.com/office/drawing/2014/main" id="{23121831-5BFC-4DF7-B564-D043BDB7C18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8600"/>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DAE172-DFFB-433B-89D0-109EDEC8ABEB}"/>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a:p>
            <a:r>
              <a:rPr lang="en-US" sz="2000" b="1">
                <a:solidFill>
                  <a:srgbClr val="FFFFFF"/>
                </a:solidFill>
              </a:rPr>
              <a:t>Field-based – modeling inclusion</a:t>
            </a:r>
          </a:p>
          <a:p>
            <a:endParaRPr lang="en-US" sz="2000" b="1">
              <a:solidFill>
                <a:srgbClr val="FFFFFF"/>
              </a:solidFill>
            </a:endParaRPr>
          </a:p>
          <a:p>
            <a:r>
              <a:rPr lang="en-US" sz="2000" b="1">
                <a:solidFill>
                  <a:srgbClr val="FFFFFF"/>
                </a:solidFill>
              </a:rPr>
              <a:t>Problem solving, training, agency relationship reinforcement -  a place to talk, get help, feel a part of a common cause and valued</a:t>
            </a:r>
          </a:p>
          <a:p>
            <a:endParaRPr lang="en-US" sz="2000" b="1">
              <a:solidFill>
                <a:srgbClr val="FFFFFF"/>
              </a:solidFill>
            </a:endParaRPr>
          </a:p>
          <a:p>
            <a:r>
              <a:rPr lang="en-US" sz="2000" b="1">
                <a:solidFill>
                  <a:srgbClr val="FFFFFF"/>
                </a:solidFill>
              </a:rPr>
              <a:t>Acknowledging success</a:t>
            </a:r>
          </a:p>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3786698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292" y="513612"/>
            <a:ext cx="9894133" cy="1031216"/>
          </a:xfrm>
        </p:spPr>
        <p:txBody>
          <a:bodyPr anchor="b">
            <a:normAutofit/>
          </a:bodyPr>
          <a:lstStyle/>
          <a:p>
            <a:r>
              <a:rPr lang="en-US" b="1" dirty="0">
                <a:latin typeface="Calibri" panose="020F0502020204030204" pitchFamily="34" charset="0"/>
              </a:rPr>
              <a:t>Linking Performance to Competencies</a:t>
            </a:r>
            <a:endParaRPr lang="en-US" b="1">
              <a:latin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EDAB523B-AAD8-4EDA-80AC-74FEE33766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4955" y="2589086"/>
            <a:ext cx="4128057" cy="2755478"/>
          </a:xfrm>
          <a:prstGeom prst="rect">
            <a:avLst/>
          </a:prstGeom>
        </p:spPr>
      </p:pic>
      <p:sp>
        <p:nvSpPr>
          <p:cNvPr id="10" name="Freeform: Shape 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 name="Freeform: Shape 1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81373" y="1884046"/>
            <a:ext cx="4014955" cy="4726896"/>
          </a:xfrm>
        </p:spPr>
        <p:txBody>
          <a:bodyPr anchor="ctr">
            <a:normAutofit/>
          </a:bodyPr>
          <a:lstStyle/>
          <a:p>
            <a:pPr>
              <a:buFont typeface="Wingdings" panose="05000000000000000000" pitchFamily="2" charset="2"/>
              <a:buChar char="Ø"/>
            </a:pPr>
            <a:r>
              <a:rPr lang="en-US" sz="1900" b="1" dirty="0"/>
              <a:t>Job Descriptions that reflect true competency needed</a:t>
            </a:r>
          </a:p>
          <a:p>
            <a:pPr>
              <a:buFont typeface="Wingdings" panose="05000000000000000000" pitchFamily="2" charset="2"/>
              <a:buChar char="Ø"/>
            </a:pPr>
            <a:endParaRPr lang="en-US" sz="1900" b="1" dirty="0"/>
          </a:p>
          <a:p>
            <a:pPr>
              <a:buFont typeface="Wingdings" panose="05000000000000000000" pitchFamily="2" charset="2"/>
              <a:buChar char="Ø"/>
            </a:pPr>
            <a:r>
              <a:rPr lang="en-US" sz="1900" b="1" dirty="0"/>
              <a:t>Performance evaluations based on competencies and real outcomes</a:t>
            </a:r>
          </a:p>
          <a:p>
            <a:pPr>
              <a:buFont typeface="Wingdings" panose="05000000000000000000" pitchFamily="2" charset="2"/>
              <a:buChar char="Ø"/>
            </a:pPr>
            <a:endParaRPr lang="en-US" sz="1900" b="1" dirty="0"/>
          </a:p>
          <a:p>
            <a:pPr>
              <a:buFont typeface="Wingdings" panose="05000000000000000000" pitchFamily="2" charset="2"/>
              <a:buChar char="Ø"/>
            </a:pPr>
            <a:r>
              <a:rPr lang="en-US" sz="1900" b="1" dirty="0"/>
              <a:t>Reviewing and setting new goals</a:t>
            </a:r>
          </a:p>
          <a:p>
            <a:pPr>
              <a:buFont typeface="Wingdings" panose="05000000000000000000" pitchFamily="2" charset="2"/>
              <a:buChar char="Ø"/>
            </a:pPr>
            <a:endParaRPr lang="en-US" sz="1900" b="1" dirty="0"/>
          </a:p>
          <a:p>
            <a:pPr>
              <a:buFont typeface="Wingdings" panose="05000000000000000000" pitchFamily="2" charset="2"/>
              <a:buChar char="Ø"/>
            </a:pPr>
            <a:r>
              <a:rPr lang="en-US" sz="1900" b="1" dirty="0"/>
              <a:t>Training to the job and the person</a:t>
            </a:r>
          </a:p>
          <a:p>
            <a:pPr marL="0" indent="0">
              <a:buNone/>
            </a:pPr>
            <a:endParaRPr lang="en-US" sz="1900" b="1" dirty="0"/>
          </a:p>
          <a:p>
            <a:pPr>
              <a:buFont typeface="Wingdings" panose="05000000000000000000" pitchFamily="2" charset="2"/>
              <a:buChar char="Ø"/>
            </a:pPr>
            <a:r>
              <a:rPr lang="en-US" sz="1900" b="1" dirty="0"/>
              <a:t>Reviewing and rewarding for skills and outcomes</a:t>
            </a:r>
          </a:p>
        </p:txBody>
      </p:sp>
    </p:spTree>
    <p:extLst>
      <p:ext uri="{BB962C8B-B14F-4D97-AF65-F5344CB8AC3E}">
        <p14:creationId xmlns:p14="http://schemas.microsoft.com/office/powerpoint/2010/main" val="2927418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245D-14A3-45B8-996F-0A6C5AB6B3D0}"/>
              </a:ext>
            </a:extLst>
          </p:cNvPr>
          <p:cNvSpPr>
            <a:spLocks noGrp="1"/>
          </p:cNvSpPr>
          <p:nvPr>
            <p:ph type="title"/>
          </p:nvPr>
        </p:nvSpPr>
        <p:spPr>
          <a:xfrm>
            <a:off x="2346960" y="286604"/>
            <a:ext cx="7543800" cy="1450757"/>
          </a:xfrm>
        </p:spPr>
        <p:txBody>
          <a:bodyPr>
            <a:normAutofit/>
          </a:bodyPr>
          <a:lstStyle/>
          <a:p>
            <a:pPr algn="ctr"/>
            <a:r>
              <a:rPr lang="en-US" b="1" dirty="0">
                <a:latin typeface="+mn-lt"/>
              </a:rPr>
              <a:t>Accessing Training Effectiveness</a:t>
            </a:r>
            <a:br>
              <a:rPr lang="en-US" b="1" dirty="0">
                <a:latin typeface="+mn-lt"/>
              </a:rPr>
            </a:br>
            <a:r>
              <a:rPr lang="en-US" b="1" dirty="0">
                <a:latin typeface="+mn-lt"/>
              </a:rPr>
              <a:t>Through Observations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540958258"/>
              </p:ext>
            </p:extLst>
          </p:nvPr>
        </p:nvGraphicFramePr>
        <p:xfrm>
          <a:off x="2346722" y="1981201"/>
          <a:ext cx="75438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901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hoto, man, person, indoor&#10;&#10;Description generated with high confidence">
            <a:extLst>
              <a:ext uri="{FF2B5EF4-FFF2-40B4-BE49-F238E27FC236}">
                <a16:creationId xmlns:a16="http://schemas.microsoft.com/office/drawing/2014/main" id="{8800E7BE-1F45-46F3-AAEA-5356D7BBD9F5}"/>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865" r="13545" b="-1"/>
          <a:stretch/>
        </p:blipFill>
        <p:spPr>
          <a:xfrm>
            <a:off x="5797543" y="10"/>
            <a:ext cx="6394152" cy="6857990"/>
          </a:xfrm>
          <a:prstGeom prst="rect">
            <a:avLst/>
          </a:prstGeom>
        </p:spPr>
      </p:pic>
      <p:pic>
        <p:nvPicPr>
          <p:cNvPr id="23" name="Picture 2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 name="Title 6">
            <a:extLst>
              <a:ext uri="{FF2B5EF4-FFF2-40B4-BE49-F238E27FC236}">
                <a16:creationId xmlns:a16="http://schemas.microsoft.com/office/drawing/2014/main" id="{72071807-1FAD-4777-AEC1-C633113AECBD}"/>
              </a:ext>
            </a:extLst>
          </p:cNvPr>
          <p:cNvSpPr>
            <a:spLocks noGrp="1"/>
          </p:cNvSpPr>
          <p:nvPr>
            <p:ph type="title"/>
          </p:nvPr>
        </p:nvSpPr>
        <p:spPr>
          <a:xfrm>
            <a:off x="804998" y="232860"/>
            <a:ext cx="4803636" cy="1306285"/>
          </a:xfrm>
        </p:spPr>
        <p:txBody>
          <a:bodyPr>
            <a:normAutofit fontScale="90000"/>
          </a:bodyPr>
          <a:lstStyle/>
          <a:p>
            <a:pPr algn="ctr"/>
            <a:br>
              <a:rPr lang="en-US" b="1" dirty="0">
                <a:solidFill>
                  <a:srgbClr val="000000"/>
                </a:solidFill>
              </a:rPr>
            </a:br>
            <a:r>
              <a:rPr lang="en-US" b="1" dirty="0">
                <a:solidFill>
                  <a:srgbClr val="000000"/>
                </a:solidFill>
              </a:rPr>
              <a:t>Teamwork</a:t>
            </a:r>
            <a:br>
              <a:rPr lang="en-US" b="1" dirty="0">
                <a:solidFill>
                  <a:srgbClr val="000000"/>
                </a:solidFill>
              </a:rPr>
            </a:br>
            <a:r>
              <a:rPr lang="en-US" sz="2200" b="1" i="1" dirty="0">
                <a:solidFill>
                  <a:srgbClr val="000000"/>
                </a:solidFill>
              </a:rPr>
              <a:t>Cooperative or coordinated effort on the part of a group of persons acting together as a team or in the interests of a common cause </a:t>
            </a:r>
            <a:br>
              <a:rPr lang="en-US" sz="2200" b="1" i="1" dirty="0">
                <a:solidFill>
                  <a:srgbClr val="000000"/>
                </a:solidFill>
              </a:rPr>
            </a:br>
            <a:endParaRPr lang="en-US" sz="2200" b="1" i="1" dirty="0">
              <a:solidFill>
                <a:srgbClr val="000000"/>
              </a:solidFill>
            </a:endParaRPr>
          </a:p>
        </p:txBody>
      </p:sp>
      <p:sp>
        <p:nvSpPr>
          <p:cNvPr id="3" name="Content Placeholder 2">
            <a:extLst>
              <a:ext uri="{FF2B5EF4-FFF2-40B4-BE49-F238E27FC236}">
                <a16:creationId xmlns:a16="http://schemas.microsoft.com/office/drawing/2014/main" id="{AF6E3248-8BE1-4FDA-98AD-91A6C1BD0B60}"/>
              </a:ext>
            </a:extLst>
          </p:cNvPr>
          <p:cNvSpPr>
            <a:spLocks noGrp="1"/>
          </p:cNvSpPr>
          <p:nvPr>
            <p:ph idx="1"/>
          </p:nvPr>
        </p:nvSpPr>
        <p:spPr>
          <a:xfrm>
            <a:off x="804997" y="1857198"/>
            <a:ext cx="4706803" cy="4203775"/>
          </a:xfrm>
        </p:spPr>
        <p:txBody>
          <a:bodyPr anchor="ctr">
            <a:normAutofit fontScale="55000" lnSpcReduction="20000"/>
          </a:bodyPr>
          <a:lstStyle/>
          <a:p>
            <a:pPr marL="0" indent="0">
              <a:buNone/>
            </a:pPr>
            <a:endParaRPr lang="en-US" sz="1900" dirty="0">
              <a:solidFill>
                <a:srgbClr val="000000"/>
              </a:solidFill>
            </a:endParaRPr>
          </a:p>
          <a:p>
            <a:pPr marL="0" indent="0">
              <a:buNone/>
            </a:pPr>
            <a:endParaRPr lang="en-US" sz="1900" dirty="0">
              <a:solidFill>
                <a:srgbClr val="000000"/>
              </a:solidFill>
            </a:endParaRPr>
          </a:p>
          <a:p>
            <a:pPr marL="0" indent="0">
              <a:buNone/>
            </a:pPr>
            <a:endParaRPr lang="en-US" sz="1900" dirty="0">
              <a:solidFill>
                <a:srgbClr val="000000"/>
              </a:solidFill>
            </a:endParaRPr>
          </a:p>
          <a:p>
            <a:r>
              <a:rPr lang="en-US" sz="4400" b="1" dirty="0"/>
              <a:t>Work Environment - </a:t>
            </a:r>
            <a:r>
              <a:rPr lang="en-US" sz="4400" b="1" i="1" u="sng" dirty="0"/>
              <a:t>dynamic</a:t>
            </a:r>
            <a:r>
              <a:rPr lang="en-US" sz="4400" b="1" i="1" dirty="0"/>
              <a:t>  </a:t>
            </a:r>
            <a:r>
              <a:rPr lang="en-US" sz="4400" b="1" dirty="0"/>
              <a:t> unanticipated opportunities arise, schedules change, everything is in motion</a:t>
            </a:r>
          </a:p>
          <a:p>
            <a:endParaRPr lang="en-US" sz="4400" b="1" dirty="0"/>
          </a:p>
          <a:p>
            <a:r>
              <a:rPr lang="en-US" sz="4400" b="1" dirty="0"/>
              <a:t>Response – Teams form around common set of outcomes, conduct group problem-solving, share responsibility</a:t>
            </a:r>
            <a:endParaRPr lang="en-US" sz="1900" dirty="0">
              <a:solidFill>
                <a:srgbClr val="000000"/>
              </a:solidFill>
            </a:endParaRPr>
          </a:p>
          <a:p>
            <a:endParaRPr lang="en-US" sz="1900" dirty="0">
              <a:solidFill>
                <a:srgbClr val="000000"/>
              </a:solidFill>
            </a:endParaRPr>
          </a:p>
          <a:p>
            <a:endParaRPr lang="en-US" sz="1900" dirty="0">
              <a:solidFill>
                <a:srgbClr val="000000"/>
              </a:solidFill>
            </a:endParaRPr>
          </a:p>
          <a:p>
            <a:r>
              <a:rPr lang="en-US" sz="1900" dirty="0">
                <a:solidFill>
                  <a:srgbClr val="000000"/>
                </a:solidFill>
              </a:rPr>
              <a:t> </a:t>
            </a:r>
          </a:p>
        </p:txBody>
      </p:sp>
    </p:spTree>
    <p:extLst>
      <p:ext uri="{BB962C8B-B14F-4D97-AF65-F5344CB8AC3E}">
        <p14:creationId xmlns:p14="http://schemas.microsoft.com/office/powerpoint/2010/main" val="888950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F6F2-27F8-419A-9FAA-D97EA31EA0B1}"/>
              </a:ext>
            </a:extLst>
          </p:cNvPr>
          <p:cNvSpPr>
            <a:spLocks noGrp="1"/>
          </p:cNvSpPr>
          <p:nvPr>
            <p:ph type="title"/>
          </p:nvPr>
        </p:nvSpPr>
        <p:spPr>
          <a:xfrm>
            <a:off x="2346960" y="286604"/>
            <a:ext cx="7543800" cy="1450757"/>
          </a:xfrm>
        </p:spPr>
        <p:txBody>
          <a:bodyPr>
            <a:normAutofit/>
          </a:bodyPr>
          <a:lstStyle/>
          <a:p>
            <a:r>
              <a:rPr lang="en-US" b="1" dirty="0"/>
              <a:t>Team Member Characteristics</a:t>
            </a:r>
            <a:br>
              <a:rPr lang="en-US" b="1" dirty="0"/>
            </a:br>
            <a:endParaRPr lang="en-US" b="1" dirty="0"/>
          </a:p>
        </p:txBody>
      </p:sp>
      <p:graphicFrame>
        <p:nvGraphicFramePr>
          <p:cNvPr id="6" name="Content Placeholder 2" descr="flexible and coopeartive; customer service oriented; cooperates  w/ others to ensure appropriate support provided" title="text box">
            <a:extLst>
              <a:ext uri="{FF2B5EF4-FFF2-40B4-BE49-F238E27FC236}">
                <a16:creationId xmlns:a16="http://schemas.microsoft.com/office/drawing/2014/main" id="{F19C08AC-121E-45E6-ABC4-AC909235CBA6}"/>
              </a:ext>
            </a:extLst>
          </p:cNvPr>
          <p:cNvGraphicFramePr>
            <a:graphicFrameLocks noGrp="1"/>
          </p:cNvGraphicFramePr>
          <p:nvPr>
            <p:ph idx="1"/>
            <p:extLst>
              <p:ext uri="{D42A27DB-BD31-4B8C-83A1-F6EECF244321}">
                <p14:modId xmlns:p14="http://schemas.microsoft.com/office/powerpoint/2010/main" val="2370116351"/>
              </p:ext>
            </p:extLst>
          </p:nvPr>
        </p:nvGraphicFramePr>
        <p:xfrm>
          <a:off x="2346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BCAF552-675A-4268-AE90-7585ACC6DA56}"/>
              </a:ext>
            </a:extLst>
          </p:cNvPr>
          <p:cNvSpPr>
            <a:spLocks noGrp="1"/>
          </p:cNvSpPr>
          <p:nvPr>
            <p:ph type="sldNum" sz="quarter" idx="12"/>
          </p:nvPr>
        </p:nvSpPr>
        <p:spPr>
          <a:xfrm>
            <a:off x="8949344" y="6459786"/>
            <a:ext cx="984019" cy="365125"/>
          </a:xfrm>
        </p:spPr>
        <p:txBody>
          <a:bodyPr>
            <a:normAutofit/>
          </a:bodyPr>
          <a:lstStyle/>
          <a:p>
            <a:pPr>
              <a:spcAft>
                <a:spcPts val="600"/>
              </a:spcAft>
            </a:pPr>
            <a:fld id="{EE088E80-DDED-4E0A-A7AA-A3FE6FA3F075}" type="slidenum">
              <a:rPr lang="en-US" smtClean="0"/>
              <a:pPr>
                <a:spcAft>
                  <a:spcPts val="600"/>
                </a:spcAft>
              </a:pPr>
              <a:t>35</a:t>
            </a:fld>
            <a:endParaRPr lang="en-US"/>
          </a:p>
        </p:txBody>
      </p:sp>
    </p:spTree>
    <p:extLst>
      <p:ext uri="{BB962C8B-B14F-4D97-AF65-F5344CB8AC3E}">
        <p14:creationId xmlns:p14="http://schemas.microsoft.com/office/powerpoint/2010/main" val="2552861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9C7CC7-DDF5-4254-9571-8E5A8F05712C}"/>
              </a:ext>
            </a:extLst>
          </p:cNvPr>
          <p:cNvSpPr>
            <a:spLocks noGrp="1"/>
          </p:cNvSpPr>
          <p:nvPr>
            <p:ph type="title"/>
          </p:nvPr>
        </p:nvSpPr>
        <p:spPr>
          <a:xfrm>
            <a:off x="640079" y="2053641"/>
            <a:ext cx="3669161" cy="2760098"/>
          </a:xfrm>
        </p:spPr>
        <p:txBody>
          <a:bodyPr>
            <a:normAutofit/>
          </a:bodyPr>
          <a:lstStyle/>
          <a:p>
            <a:r>
              <a:rPr lang="en-US" b="1">
                <a:solidFill>
                  <a:srgbClr val="FFFFFF"/>
                </a:solidFill>
              </a:rPr>
              <a:t>Supporting Teams </a:t>
            </a:r>
          </a:p>
        </p:txBody>
      </p:sp>
      <p:sp>
        <p:nvSpPr>
          <p:cNvPr id="3" name="Content Placeholder 2">
            <a:extLst>
              <a:ext uri="{FF2B5EF4-FFF2-40B4-BE49-F238E27FC236}">
                <a16:creationId xmlns:a16="http://schemas.microsoft.com/office/drawing/2014/main" id="{90A6717D-5E1A-4973-B542-E8D1D2447936}"/>
              </a:ext>
            </a:extLst>
          </p:cNvPr>
          <p:cNvSpPr>
            <a:spLocks noGrp="1"/>
          </p:cNvSpPr>
          <p:nvPr>
            <p:ph idx="1"/>
          </p:nvPr>
        </p:nvSpPr>
        <p:spPr>
          <a:xfrm>
            <a:off x="6090574" y="801866"/>
            <a:ext cx="5306084" cy="5230634"/>
          </a:xfrm>
        </p:spPr>
        <p:txBody>
          <a:bodyPr anchor="ctr">
            <a:normAutofit/>
          </a:bodyPr>
          <a:lstStyle/>
          <a:p>
            <a:r>
              <a:rPr lang="en-US" sz="2400" b="1">
                <a:solidFill>
                  <a:srgbClr val="000000"/>
                </a:solidFill>
              </a:rPr>
              <a:t>Train staff in group facilitation and teamwork</a:t>
            </a:r>
          </a:p>
          <a:p>
            <a:endParaRPr lang="en-US" sz="2400" b="1">
              <a:solidFill>
                <a:srgbClr val="000000"/>
              </a:solidFill>
            </a:endParaRPr>
          </a:p>
          <a:p>
            <a:r>
              <a:rPr lang="en-US" sz="2400" b="1">
                <a:solidFill>
                  <a:srgbClr val="000000"/>
                </a:solidFill>
              </a:rPr>
              <a:t>Encourage independent thinking – reward good work and good ideas</a:t>
            </a:r>
          </a:p>
          <a:p>
            <a:endParaRPr lang="en-US" sz="2400" b="1">
              <a:solidFill>
                <a:srgbClr val="000000"/>
              </a:solidFill>
            </a:endParaRPr>
          </a:p>
          <a:p>
            <a:r>
              <a:rPr lang="en-US" sz="2400" b="1">
                <a:solidFill>
                  <a:srgbClr val="000000"/>
                </a:solidFill>
              </a:rPr>
              <a:t>Be clear on parameters for team decision-making – independent vs in consultation with management </a:t>
            </a:r>
          </a:p>
          <a:p>
            <a:endParaRPr lang="en-US" sz="2400" b="1">
              <a:solidFill>
                <a:srgbClr val="000000"/>
              </a:solidFill>
            </a:endParaRPr>
          </a:p>
          <a:p>
            <a:r>
              <a:rPr lang="en-US" sz="2400" b="1">
                <a:solidFill>
                  <a:srgbClr val="000000"/>
                </a:solidFill>
              </a:rPr>
              <a:t>Develop some tolerance for mistakes – that’s how we grow</a:t>
            </a:r>
          </a:p>
          <a:p>
            <a:endParaRPr lang="en-US" sz="2400" b="1">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126685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5B98-CCAD-4CD4-93F9-8CF287B8D0BC}"/>
              </a:ext>
            </a:extLst>
          </p:cNvPr>
          <p:cNvSpPr>
            <a:spLocks noGrp="1"/>
          </p:cNvSpPr>
          <p:nvPr>
            <p:ph type="title"/>
          </p:nvPr>
        </p:nvSpPr>
        <p:spPr/>
        <p:txBody>
          <a:bodyPr/>
          <a:lstStyle/>
          <a:p>
            <a:pPr algn="ctr"/>
            <a:r>
              <a:rPr lang="en-US" b="1" dirty="0"/>
              <a:t>Summary </a:t>
            </a:r>
          </a:p>
        </p:txBody>
      </p:sp>
      <p:sp>
        <p:nvSpPr>
          <p:cNvPr id="3" name="Content Placeholder 2">
            <a:extLst>
              <a:ext uri="{FF2B5EF4-FFF2-40B4-BE49-F238E27FC236}">
                <a16:creationId xmlns:a16="http://schemas.microsoft.com/office/drawing/2014/main" id="{8C398A8B-1341-48BF-B526-79E1378BF92B}"/>
              </a:ext>
            </a:extLst>
          </p:cNvPr>
          <p:cNvSpPr>
            <a:spLocks noGrp="1"/>
          </p:cNvSpPr>
          <p:nvPr>
            <p:ph idx="1"/>
          </p:nvPr>
        </p:nvSpPr>
        <p:spPr/>
        <p:txBody>
          <a:bodyPr>
            <a:normAutofit fontScale="92500"/>
          </a:bodyPr>
          <a:lstStyle/>
          <a:p>
            <a:endParaRPr lang="en-US" b="1" dirty="0"/>
          </a:p>
          <a:p>
            <a:r>
              <a:rPr lang="en-US" b="1" dirty="0"/>
              <a:t>Well chosen, well trained staff are the change agents needed to help accomplish our goals</a:t>
            </a:r>
          </a:p>
          <a:p>
            <a:r>
              <a:rPr lang="en-US" b="1" dirty="0"/>
              <a:t>Staff recruitment, hiring and development must change as the roles of staff change</a:t>
            </a:r>
          </a:p>
          <a:p>
            <a:r>
              <a:rPr lang="en-US" b="1" dirty="0"/>
              <a:t>Staff training and development must be </a:t>
            </a:r>
            <a:r>
              <a:rPr lang="en-US" b="1"/>
              <a:t>done thoughtfully </a:t>
            </a:r>
            <a:r>
              <a:rPr lang="en-US" b="1" dirty="0"/>
              <a:t>and reflect the values of employment first and meaningful community inclusion</a:t>
            </a:r>
          </a:p>
          <a:p>
            <a:r>
              <a:rPr lang="en-US" b="1" dirty="0"/>
              <a:t>Managers must be trained differently to be the best support to field-based staff </a:t>
            </a:r>
          </a:p>
          <a:p>
            <a:r>
              <a:rPr lang="en-US" b="1" dirty="0"/>
              <a:t>Great teamwork is essential in community-based work</a:t>
            </a:r>
          </a:p>
        </p:txBody>
      </p:sp>
    </p:spTree>
    <p:extLst>
      <p:ext uri="{BB962C8B-B14F-4D97-AF65-F5344CB8AC3E}">
        <p14:creationId xmlns:p14="http://schemas.microsoft.com/office/powerpoint/2010/main" val="574281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8FC9-4505-41A4-915D-83F826C27C28}"/>
              </a:ext>
            </a:extLst>
          </p:cNvPr>
          <p:cNvSpPr>
            <a:spLocks noGrp="1"/>
          </p:cNvSpPr>
          <p:nvPr>
            <p:ph type="title"/>
          </p:nvPr>
        </p:nvSpPr>
        <p:spPr/>
        <p:txBody>
          <a:bodyPr/>
          <a:lstStyle/>
          <a:p>
            <a:r>
              <a:rPr lang="en-US" b="1" dirty="0"/>
              <a:t>Group Discussion 1</a:t>
            </a:r>
          </a:p>
        </p:txBody>
      </p:sp>
      <p:sp>
        <p:nvSpPr>
          <p:cNvPr id="3" name="Content Placeholder 2">
            <a:extLst>
              <a:ext uri="{FF2B5EF4-FFF2-40B4-BE49-F238E27FC236}">
                <a16:creationId xmlns:a16="http://schemas.microsoft.com/office/drawing/2014/main" id="{092CA497-C027-4210-9563-CDEF1A7CC92A}"/>
              </a:ext>
            </a:extLst>
          </p:cNvPr>
          <p:cNvSpPr>
            <a:spLocks noGrp="1"/>
          </p:cNvSpPr>
          <p:nvPr>
            <p:ph idx="1"/>
          </p:nvPr>
        </p:nvSpPr>
        <p:spPr>
          <a:xfrm>
            <a:off x="838200" y="1825624"/>
            <a:ext cx="10791548" cy="5032375"/>
          </a:xfrm>
        </p:spPr>
        <p:txBody>
          <a:bodyPr/>
          <a:lstStyle/>
          <a:p>
            <a:pPr marL="0" lvl="0" indent="0">
              <a:buNone/>
            </a:pPr>
            <a:r>
              <a:rPr lang="en-US" sz="4400" b="1" dirty="0"/>
              <a:t>What are some important qualities &amp; characteristics and skills &amp; abilities needed in community-based staff ?</a:t>
            </a:r>
          </a:p>
          <a:p>
            <a:pPr marL="0" lvl="0" indent="0">
              <a:buNone/>
            </a:pPr>
            <a:r>
              <a:rPr lang="en-US" sz="4400" b="1" dirty="0"/>
              <a:t>Have job descriptions changed to reflect those?</a:t>
            </a:r>
            <a:endParaRPr lang="en-US" sz="4400" dirty="0"/>
          </a:p>
          <a:p>
            <a:endParaRPr lang="en-US" dirty="0"/>
          </a:p>
        </p:txBody>
      </p:sp>
      <p:pic>
        <p:nvPicPr>
          <p:cNvPr id="5" name="Picture 4">
            <a:extLst>
              <a:ext uri="{FF2B5EF4-FFF2-40B4-BE49-F238E27FC236}">
                <a16:creationId xmlns:a16="http://schemas.microsoft.com/office/drawing/2014/main" id="{88B86460-2870-4A73-8FE1-3943BA322D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8176" y="112236"/>
            <a:ext cx="2484405" cy="1645920"/>
          </a:xfrm>
          <a:prstGeom prst="rect">
            <a:avLst/>
          </a:prstGeom>
        </p:spPr>
      </p:pic>
      <p:pic>
        <p:nvPicPr>
          <p:cNvPr id="8" name="Picture 7">
            <a:extLst>
              <a:ext uri="{FF2B5EF4-FFF2-40B4-BE49-F238E27FC236}">
                <a16:creationId xmlns:a16="http://schemas.microsoft.com/office/drawing/2014/main" id="{3C26FE3A-CF81-486D-9551-2A0D12C25C7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00269" y="4532474"/>
            <a:ext cx="4515834" cy="2103120"/>
          </a:xfrm>
          <a:prstGeom prst="rect">
            <a:avLst/>
          </a:prstGeom>
        </p:spPr>
      </p:pic>
    </p:spTree>
    <p:extLst>
      <p:ext uri="{BB962C8B-B14F-4D97-AF65-F5344CB8AC3E}">
        <p14:creationId xmlns:p14="http://schemas.microsoft.com/office/powerpoint/2010/main" val="271757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8FC9-4505-41A4-915D-83F826C27C28}"/>
              </a:ext>
            </a:extLst>
          </p:cNvPr>
          <p:cNvSpPr>
            <a:spLocks noGrp="1"/>
          </p:cNvSpPr>
          <p:nvPr>
            <p:ph type="title"/>
          </p:nvPr>
        </p:nvSpPr>
        <p:spPr/>
        <p:txBody>
          <a:bodyPr/>
          <a:lstStyle/>
          <a:p>
            <a:r>
              <a:rPr lang="en-US" b="1" dirty="0"/>
              <a:t>Group Discussion 2</a:t>
            </a:r>
          </a:p>
        </p:txBody>
      </p:sp>
      <p:sp>
        <p:nvSpPr>
          <p:cNvPr id="3" name="Content Placeholder 2">
            <a:extLst>
              <a:ext uri="{FF2B5EF4-FFF2-40B4-BE49-F238E27FC236}">
                <a16:creationId xmlns:a16="http://schemas.microsoft.com/office/drawing/2014/main" id="{092CA497-C027-4210-9563-CDEF1A7CC92A}"/>
              </a:ext>
            </a:extLst>
          </p:cNvPr>
          <p:cNvSpPr>
            <a:spLocks noGrp="1"/>
          </p:cNvSpPr>
          <p:nvPr>
            <p:ph idx="1"/>
          </p:nvPr>
        </p:nvSpPr>
        <p:spPr>
          <a:xfrm>
            <a:off x="838200" y="1825624"/>
            <a:ext cx="10791548" cy="5032375"/>
          </a:xfrm>
        </p:spPr>
        <p:txBody>
          <a:bodyPr>
            <a:normAutofit fontScale="92500" lnSpcReduction="10000"/>
          </a:bodyPr>
          <a:lstStyle/>
          <a:p>
            <a:pPr marL="0" lvl="0" indent="0">
              <a:buNone/>
            </a:pPr>
            <a:r>
              <a:rPr lang="en-US" sz="4000" b="1" dirty="0"/>
              <a:t>What techniques and strategies do you currently use to recruit quality community-based staff?</a:t>
            </a:r>
            <a:r>
              <a:rPr lang="en-US" dirty="0"/>
              <a:t> </a:t>
            </a:r>
          </a:p>
          <a:p>
            <a:pPr marL="0" lvl="0" indent="0">
              <a:buNone/>
            </a:pPr>
            <a:endParaRPr lang="en-US" dirty="0"/>
          </a:p>
          <a:p>
            <a:pPr marL="0" lvl="0" indent="0">
              <a:buNone/>
            </a:pPr>
            <a:r>
              <a:rPr lang="en-US" sz="4000" b="1" dirty="0"/>
              <a:t>Are those strategies successful?</a:t>
            </a:r>
          </a:p>
          <a:p>
            <a:pPr marL="0" lvl="0" indent="0">
              <a:buNone/>
            </a:pPr>
            <a:endParaRPr lang="en-US" sz="4000" dirty="0"/>
          </a:p>
          <a:p>
            <a:pPr marL="0" lvl="0" indent="0">
              <a:buNone/>
            </a:pPr>
            <a:endParaRPr lang="en-US" sz="4000" dirty="0"/>
          </a:p>
          <a:p>
            <a:pPr marL="0" lvl="0" indent="0">
              <a:buNone/>
            </a:pPr>
            <a:r>
              <a:rPr lang="en-US" sz="4000" b="1" dirty="0"/>
              <a:t>What could you change that may help?</a:t>
            </a:r>
          </a:p>
          <a:p>
            <a:pPr marL="0" lvl="0" indent="0">
              <a:buNone/>
            </a:pPr>
            <a:endParaRPr lang="en-US" sz="4000" dirty="0"/>
          </a:p>
          <a:p>
            <a:pPr marL="0" lvl="0" indent="0">
              <a:buNone/>
            </a:pPr>
            <a:r>
              <a:rPr lang="en-US" dirty="0"/>
              <a:t> </a:t>
            </a:r>
          </a:p>
        </p:txBody>
      </p:sp>
      <p:pic>
        <p:nvPicPr>
          <p:cNvPr id="5" name="Picture 4">
            <a:extLst>
              <a:ext uri="{FF2B5EF4-FFF2-40B4-BE49-F238E27FC236}">
                <a16:creationId xmlns:a16="http://schemas.microsoft.com/office/drawing/2014/main" id="{BC1085C2-0256-4175-A61A-97B47B17E6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10436" y="2776561"/>
            <a:ext cx="2941010" cy="2194560"/>
          </a:xfrm>
          <a:prstGeom prst="rect">
            <a:avLst/>
          </a:prstGeom>
        </p:spPr>
      </p:pic>
    </p:spTree>
    <p:extLst>
      <p:ext uri="{BB962C8B-B14F-4D97-AF65-F5344CB8AC3E}">
        <p14:creationId xmlns:p14="http://schemas.microsoft.com/office/powerpoint/2010/main" val="239686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3A347-A5C5-4381-85D1-45F852922F24}"/>
              </a:ext>
            </a:extLst>
          </p:cNvPr>
          <p:cNvSpPr>
            <a:spLocks noGrp="1"/>
          </p:cNvSpPr>
          <p:nvPr>
            <p:ph type="title"/>
          </p:nvPr>
        </p:nvSpPr>
        <p:spPr>
          <a:xfrm>
            <a:off x="838200" y="811161"/>
            <a:ext cx="3335594" cy="5403370"/>
          </a:xfrm>
        </p:spPr>
        <p:txBody>
          <a:bodyPr>
            <a:normAutofit/>
          </a:bodyPr>
          <a:lstStyle/>
          <a:p>
            <a:r>
              <a:rPr lang="en-US" b="1">
                <a:solidFill>
                  <a:srgbClr val="FFFFFF"/>
                </a:solidFill>
              </a:rPr>
              <a:t>Determining Staffing Needs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CF149BD-61F9-4B49-B8CA-7351D8BE16CC}"/>
              </a:ext>
            </a:extLst>
          </p:cNvPr>
          <p:cNvGraphicFramePr>
            <a:graphicFrameLocks noGrp="1"/>
          </p:cNvGraphicFramePr>
          <p:nvPr>
            <p:ph idx="1"/>
            <p:extLst>
              <p:ext uri="{D42A27DB-BD31-4B8C-83A1-F6EECF244321}">
                <p14:modId xmlns:p14="http://schemas.microsoft.com/office/powerpoint/2010/main" val="185817927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442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8FC9-4505-41A4-915D-83F826C27C28}"/>
              </a:ext>
            </a:extLst>
          </p:cNvPr>
          <p:cNvSpPr>
            <a:spLocks noGrp="1"/>
          </p:cNvSpPr>
          <p:nvPr>
            <p:ph type="title"/>
          </p:nvPr>
        </p:nvSpPr>
        <p:spPr/>
        <p:txBody>
          <a:bodyPr/>
          <a:lstStyle/>
          <a:p>
            <a:r>
              <a:rPr lang="en-US" b="1" dirty="0"/>
              <a:t>Group Discussion 3</a:t>
            </a:r>
          </a:p>
        </p:txBody>
      </p:sp>
      <p:sp>
        <p:nvSpPr>
          <p:cNvPr id="3" name="Content Placeholder 2">
            <a:extLst>
              <a:ext uri="{FF2B5EF4-FFF2-40B4-BE49-F238E27FC236}">
                <a16:creationId xmlns:a16="http://schemas.microsoft.com/office/drawing/2014/main" id="{092CA497-C027-4210-9563-CDEF1A7CC92A}"/>
              </a:ext>
            </a:extLst>
          </p:cNvPr>
          <p:cNvSpPr>
            <a:spLocks noGrp="1"/>
          </p:cNvSpPr>
          <p:nvPr>
            <p:ph idx="1"/>
          </p:nvPr>
        </p:nvSpPr>
        <p:spPr>
          <a:xfrm>
            <a:off x="838200" y="1438184"/>
            <a:ext cx="10791548" cy="5419816"/>
          </a:xfrm>
        </p:spPr>
        <p:txBody>
          <a:bodyPr>
            <a:normAutofit lnSpcReduction="10000"/>
          </a:bodyPr>
          <a:lstStyle/>
          <a:p>
            <a:pPr marL="0" lvl="0" indent="0">
              <a:buNone/>
            </a:pPr>
            <a:endParaRPr lang="en-US" sz="3200" b="1" dirty="0"/>
          </a:p>
          <a:p>
            <a:pPr marL="0" lvl="0" indent="0">
              <a:buNone/>
            </a:pPr>
            <a:endParaRPr lang="en-US" sz="3200" b="1" dirty="0"/>
          </a:p>
          <a:p>
            <a:pPr marL="0" lvl="0" indent="0">
              <a:buNone/>
            </a:pPr>
            <a:r>
              <a:rPr lang="en-US" sz="4000" b="1" dirty="0"/>
              <a:t>How does your agency get needed training for your staff currently?  </a:t>
            </a:r>
          </a:p>
          <a:p>
            <a:pPr marL="0" lvl="0" indent="0">
              <a:buNone/>
            </a:pPr>
            <a:endParaRPr lang="en-US" sz="4000" b="1" dirty="0"/>
          </a:p>
          <a:p>
            <a:pPr marL="0" lvl="0" indent="0">
              <a:buNone/>
            </a:pPr>
            <a:r>
              <a:rPr lang="en-US" sz="4000" b="1" dirty="0"/>
              <a:t>Is the training sufficient?</a:t>
            </a:r>
          </a:p>
          <a:p>
            <a:pPr marL="0" lvl="0" indent="0">
              <a:buNone/>
            </a:pPr>
            <a:endParaRPr lang="en-US" sz="4000" b="1" dirty="0"/>
          </a:p>
          <a:p>
            <a:pPr marL="0" indent="0">
              <a:buNone/>
            </a:pPr>
            <a:r>
              <a:rPr lang="en-US" sz="4000" b="1" dirty="0"/>
              <a:t>How could you work together with other agencies or entities to get better access to quality training?</a:t>
            </a:r>
          </a:p>
        </p:txBody>
      </p:sp>
      <p:pic>
        <p:nvPicPr>
          <p:cNvPr id="5" name="Picture 4">
            <a:extLst>
              <a:ext uri="{FF2B5EF4-FFF2-40B4-BE49-F238E27FC236}">
                <a16:creationId xmlns:a16="http://schemas.microsoft.com/office/drawing/2014/main" id="{4DF52A21-F277-405D-B181-70B6332DC6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00645" y="153504"/>
            <a:ext cx="3022856" cy="2011680"/>
          </a:xfrm>
          <a:prstGeom prst="rect">
            <a:avLst/>
          </a:prstGeom>
        </p:spPr>
      </p:pic>
    </p:spTree>
    <p:extLst>
      <p:ext uri="{BB962C8B-B14F-4D97-AF65-F5344CB8AC3E}">
        <p14:creationId xmlns:p14="http://schemas.microsoft.com/office/powerpoint/2010/main" val="2738882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8FC9-4505-41A4-915D-83F826C27C28}"/>
              </a:ext>
            </a:extLst>
          </p:cNvPr>
          <p:cNvSpPr>
            <a:spLocks noGrp="1"/>
          </p:cNvSpPr>
          <p:nvPr>
            <p:ph type="title"/>
          </p:nvPr>
        </p:nvSpPr>
        <p:spPr/>
        <p:txBody>
          <a:bodyPr/>
          <a:lstStyle/>
          <a:p>
            <a:r>
              <a:rPr lang="en-US" b="1" dirty="0"/>
              <a:t>Group Discussion 4</a:t>
            </a:r>
          </a:p>
        </p:txBody>
      </p:sp>
      <p:sp>
        <p:nvSpPr>
          <p:cNvPr id="3" name="Content Placeholder 2">
            <a:extLst>
              <a:ext uri="{FF2B5EF4-FFF2-40B4-BE49-F238E27FC236}">
                <a16:creationId xmlns:a16="http://schemas.microsoft.com/office/drawing/2014/main" id="{092CA497-C027-4210-9563-CDEF1A7CC92A}"/>
              </a:ext>
            </a:extLst>
          </p:cNvPr>
          <p:cNvSpPr>
            <a:spLocks noGrp="1"/>
          </p:cNvSpPr>
          <p:nvPr>
            <p:ph idx="1"/>
          </p:nvPr>
        </p:nvSpPr>
        <p:spPr>
          <a:xfrm>
            <a:off x="838200" y="1825624"/>
            <a:ext cx="10791548" cy="5032375"/>
          </a:xfrm>
        </p:spPr>
        <p:txBody>
          <a:bodyPr>
            <a:normAutofit fontScale="92500" lnSpcReduction="20000"/>
          </a:bodyPr>
          <a:lstStyle/>
          <a:p>
            <a:pPr marL="0" lvl="0" indent="0">
              <a:buNone/>
            </a:pPr>
            <a:r>
              <a:rPr lang="en-US" sz="4400" b="1" dirty="0"/>
              <a:t>How do you provide support to staff in the field?</a:t>
            </a:r>
          </a:p>
          <a:p>
            <a:pPr marL="0" lvl="0" indent="0">
              <a:buNone/>
            </a:pPr>
            <a:endParaRPr lang="en-US" sz="4400" b="1" dirty="0"/>
          </a:p>
          <a:p>
            <a:pPr marL="0" lvl="0" indent="0">
              <a:buNone/>
            </a:pPr>
            <a:r>
              <a:rPr lang="en-US" sz="4400" b="1" dirty="0"/>
              <a:t>Are your managers trained in the techniques staff are expected to use in their work?</a:t>
            </a:r>
          </a:p>
          <a:p>
            <a:pPr marL="0" lvl="0" indent="0">
              <a:buNone/>
            </a:pPr>
            <a:endParaRPr lang="en-US" sz="4400" b="1" dirty="0"/>
          </a:p>
          <a:p>
            <a:pPr marL="0" lvl="0" indent="0">
              <a:buNone/>
            </a:pPr>
            <a:r>
              <a:rPr lang="en-US" sz="4400" b="1" dirty="0"/>
              <a:t>Have manager’s job descriptions changed to include responsibility to provide support field based staff?</a:t>
            </a:r>
          </a:p>
          <a:p>
            <a:pPr marL="0" lvl="0" indent="0">
              <a:buNone/>
            </a:pPr>
            <a:r>
              <a:rPr lang="en-US" sz="3200" b="1" dirty="0"/>
              <a:t> </a:t>
            </a:r>
            <a:endParaRPr lang="en-US" b="1" dirty="0"/>
          </a:p>
        </p:txBody>
      </p:sp>
    </p:spTree>
    <p:extLst>
      <p:ext uri="{BB962C8B-B14F-4D97-AF65-F5344CB8AC3E}">
        <p14:creationId xmlns:p14="http://schemas.microsoft.com/office/powerpoint/2010/main" val="504765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8FC9-4505-41A4-915D-83F826C27C28}"/>
              </a:ext>
            </a:extLst>
          </p:cNvPr>
          <p:cNvSpPr>
            <a:spLocks noGrp="1"/>
          </p:cNvSpPr>
          <p:nvPr>
            <p:ph type="title"/>
          </p:nvPr>
        </p:nvSpPr>
        <p:spPr/>
        <p:txBody>
          <a:bodyPr/>
          <a:lstStyle/>
          <a:p>
            <a:r>
              <a:rPr lang="en-US" b="1" dirty="0"/>
              <a:t>Group Discussion 4</a:t>
            </a:r>
          </a:p>
        </p:txBody>
      </p:sp>
      <p:sp>
        <p:nvSpPr>
          <p:cNvPr id="3" name="Content Placeholder 2">
            <a:extLst>
              <a:ext uri="{FF2B5EF4-FFF2-40B4-BE49-F238E27FC236}">
                <a16:creationId xmlns:a16="http://schemas.microsoft.com/office/drawing/2014/main" id="{092CA497-C027-4210-9563-CDEF1A7CC92A}"/>
              </a:ext>
            </a:extLst>
          </p:cNvPr>
          <p:cNvSpPr>
            <a:spLocks noGrp="1"/>
          </p:cNvSpPr>
          <p:nvPr>
            <p:ph idx="1"/>
          </p:nvPr>
        </p:nvSpPr>
        <p:spPr>
          <a:xfrm>
            <a:off x="838200" y="1429306"/>
            <a:ext cx="10791548" cy="5428694"/>
          </a:xfrm>
        </p:spPr>
        <p:txBody>
          <a:bodyPr/>
          <a:lstStyle/>
          <a:p>
            <a:pPr marL="0" lvl="0" indent="0">
              <a:buNone/>
            </a:pPr>
            <a:r>
              <a:rPr lang="en-US" b="1" dirty="0"/>
              <a:t>Have you begun decentralization of your staff? Tell us about how you have done that. Do you have a specific system or method?</a:t>
            </a:r>
          </a:p>
          <a:p>
            <a:pPr marL="0" lvl="0" indent="0">
              <a:buNone/>
            </a:pPr>
            <a:endParaRPr lang="en-US" b="1" dirty="0"/>
          </a:p>
          <a:p>
            <a:pPr marL="0" lvl="0" indent="0">
              <a:buNone/>
            </a:pPr>
            <a:r>
              <a:rPr lang="en-US" b="1" dirty="0"/>
              <a:t>What is important in the deployment of community based staff?</a:t>
            </a:r>
          </a:p>
        </p:txBody>
      </p:sp>
      <p:pic>
        <p:nvPicPr>
          <p:cNvPr id="8" name="Picture 7">
            <a:extLst>
              <a:ext uri="{FF2B5EF4-FFF2-40B4-BE49-F238E27FC236}">
                <a16:creationId xmlns:a16="http://schemas.microsoft.com/office/drawing/2014/main" id="{2A87752B-5EE8-4E7B-8F29-2AEE883B70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2617" y="3760980"/>
            <a:ext cx="9587884" cy="3038963"/>
          </a:xfrm>
          <a:prstGeom prst="rect">
            <a:avLst/>
          </a:prstGeom>
        </p:spPr>
      </p:pic>
    </p:spTree>
    <p:extLst>
      <p:ext uri="{BB962C8B-B14F-4D97-AF65-F5344CB8AC3E}">
        <p14:creationId xmlns:p14="http://schemas.microsoft.com/office/powerpoint/2010/main" val="185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06190-E576-4AC3-8E0B-D1B51FA1505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250"/>
          <a:stretch/>
        </p:blipFill>
        <p:spPr>
          <a:xfrm>
            <a:off x="0" y="0"/>
            <a:ext cx="12192000" cy="6857990"/>
          </a:xfrm>
          <a:prstGeom prst="rect">
            <a:avLst/>
          </a:prstGeom>
        </p:spPr>
      </p:pic>
      <p:sp>
        <p:nvSpPr>
          <p:cNvPr id="34820" name="Rectangle 7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p:cNvSpPr>
            <a:spLocks noGrp="1"/>
          </p:cNvSpPr>
          <p:nvPr>
            <p:ph type="title"/>
          </p:nvPr>
        </p:nvSpPr>
        <p:spPr>
          <a:xfrm>
            <a:off x="556574" y="380527"/>
            <a:ext cx="3892925" cy="974682"/>
          </a:xfrm>
        </p:spPr>
        <p:txBody>
          <a:bodyPr>
            <a:normAutofit fontScale="90000"/>
          </a:bodyPr>
          <a:lstStyle/>
          <a:p>
            <a:pPr algn="ctr" eaLnBrk="1" hangingPunct="1"/>
            <a:r>
              <a:rPr lang="en-US" altLang="en-US" sz="4000" b="1" dirty="0"/>
              <a:t>Staff Recruitment That Works!</a:t>
            </a:r>
          </a:p>
        </p:txBody>
      </p:sp>
      <p:sp>
        <p:nvSpPr>
          <p:cNvPr id="27651" name="Content Placeholder 2"/>
          <p:cNvSpPr>
            <a:spLocks noGrp="1"/>
          </p:cNvSpPr>
          <p:nvPr>
            <p:ph idx="1"/>
          </p:nvPr>
        </p:nvSpPr>
        <p:spPr>
          <a:xfrm>
            <a:off x="256202" y="1264024"/>
            <a:ext cx="4241840" cy="5044200"/>
          </a:xfrm>
        </p:spPr>
        <p:txBody>
          <a:bodyPr rtlCol="0">
            <a:normAutofit/>
          </a:bodyPr>
          <a:lstStyle/>
          <a:p>
            <a:pPr lvl="1"/>
            <a:endParaRPr lang="en-US" sz="1500" dirty="0"/>
          </a:p>
          <a:p>
            <a:pPr lvl="1"/>
            <a:endParaRPr lang="en-US" sz="2000" b="1" dirty="0"/>
          </a:p>
          <a:p>
            <a:pPr lvl="1"/>
            <a:r>
              <a:rPr lang="en-US" sz="2000" b="1" dirty="0"/>
              <a:t>Job descriptions - reflect new roles and responsibilities</a:t>
            </a:r>
          </a:p>
          <a:p>
            <a:pPr eaLnBrk="1" fontAlgn="auto" hangingPunct="1">
              <a:buFont typeface="Wingdings 2" panose="05020102010507070707" pitchFamily="18" charset="2"/>
              <a:buNone/>
              <a:defRPr/>
            </a:pPr>
            <a:endParaRPr lang="en-US" altLang="en-US" sz="2000" b="1" dirty="0"/>
          </a:p>
          <a:p>
            <a:pPr marL="600075">
              <a:defRPr/>
            </a:pPr>
            <a:r>
              <a:rPr lang="en-US" altLang="en-US" sz="2000" b="1" dirty="0"/>
              <a:t>Recruitment strategies focus on  qualities and characteristics </a:t>
            </a:r>
          </a:p>
          <a:p>
            <a:pPr marL="600075">
              <a:defRPr/>
            </a:pPr>
            <a:endParaRPr lang="en-US" altLang="en-US" sz="2000" b="1" dirty="0"/>
          </a:p>
          <a:p>
            <a:pPr marL="600075">
              <a:defRPr/>
            </a:pPr>
            <a:r>
              <a:rPr lang="en-US" altLang="en-US" sz="2000" b="1" dirty="0"/>
              <a:t>Interview process  accurately Identifies the correct staff for the job</a:t>
            </a:r>
          </a:p>
          <a:p>
            <a:pPr marL="600075">
              <a:defRPr/>
            </a:pPr>
            <a:endParaRPr lang="en-US" altLang="en-US" sz="2000" b="1" dirty="0"/>
          </a:p>
          <a:p>
            <a:pPr marL="600075">
              <a:defRPr/>
            </a:pPr>
            <a:r>
              <a:rPr lang="en-US" altLang="en-US" sz="2000" b="1" dirty="0"/>
              <a:t>New staff  provided with effective training and mentoring</a:t>
            </a:r>
          </a:p>
          <a:p>
            <a:pPr eaLnBrk="1" fontAlgn="auto" hangingPunct="1">
              <a:buFont typeface="Arial"/>
              <a:buChar char="•"/>
              <a:defRPr/>
            </a:pPr>
            <a:endParaRPr lang="en-US" altLang="en-US" sz="2000" b="1" dirty="0"/>
          </a:p>
          <a:p>
            <a:pPr eaLnBrk="1" fontAlgn="auto" hangingPunct="1">
              <a:buFont typeface="Arial"/>
              <a:buChar char="•"/>
              <a:defRPr/>
            </a:pPr>
            <a:endParaRPr lang="en-US" altLang="en-US" sz="2000" b="1" dirty="0"/>
          </a:p>
          <a:p>
            <a:pPr eaLnBrk="1" fontAlgn="auto" hangingPunct="1">
              <a:buFont typeface="Arial"/>
              <a:buChar char="•"/>
              <a:defRPr/>
            </a:pPr>
            <a:endParaRPr lang="en-US" altLang="en-US" sz="1500" dirty="0"/>
          </a:p>
        </p:txBody>
      </p:sp>
    </p:spTree>
    <p:extLst>
      <p:ext uri="{BB962C8B-B14F-4D97-AF65-F5344CB8AC3E}">
        <p14:creationId xmlns:p14="http://schemas.microsoft.com/office/powerpoint/2010/main" val="333445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9289-AAA9-44BC-A8F8-DD6133B72F83}"/>
              </a:ext>
            </a:extLst>
          </p:cNvPr>
          <p:cNvSpPr>
            <a:spLocks noGrp="1"/>
          </p:cNvSpPr>
          <p:nvPr>
            <p:ph type="title"/>
          </p:nvPr>
        </p:nvSpPr>
        <p:spPr>
          <a:xfrm>
            <a:off x="4965430" y="629268"/>
            <a:ext cx="6586491" cy="1286160"/>
          </a:xfrm>
        </p:spPr>
        <p:txBody>
          <a:bodyPr anchor="b">
            <a:normAutofit fontScale="90000"/>
          </a:bodyPr>
          <a:lstStyle/>
          <a:p>
            <a:pPr algn="ctr"/>
            <a:br>
              <a:rPr lang="en-US" sz="2100" b="1" dirty="0"/>
            </a:br>
            <a:br>
              <a:rPr lang="en-US" sz="2100" b="1" dirty="0"/>
            </a:br>
            <a:br>
              <a:rPr lang="en-US" sz="2100" b="1" dirty="0"/>
            </a:br>
            <a:br>
              <a:rPr lang="en-US" sz="2100" b="1" dirty="0"/>
            </a:br>
            <a:r>
              <a:rPr lang="en-US" sz="4900" b="1" dirty="0"/>
              <a:t>Deciding What You Need in Staff </a:t>
            </a:r>
            <a:endParaRPr lang="en-US" sz="4000" dirty="0"/>
          </a:p>
        </p:txBody>
      </p:sp>
      <p:pic>
        <p:nvPicPr>
          <p:cNvPr id="10" name="Picture 9" descr="A picture containing indoor, wall, sculpture, sitting&#10;&#10;Description automatically generated">
            <a:extLst>
              <a:ext uri="{FF2B5EF4-FFF2-40B4-BE49-F238E27FC236}">
                <a16:creationId xmlns:a16="http://schemas.microsoft.com/office/drawing/2014/main" id="{F3380115-F567-45C7-AE00-5DD554327F2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618"/>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D765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A5AD50-295D-43D5-B276-A1159BCFAE6F}"/>
              </a:ext>
            </a:extLst>
          </p:cNvPr>
          <p:cNvSpPr>
            <a:spLocks noGrp="1"/>
          </p:cNvSpPr>
          <p:nvPr>
            <p:ph idx="1"/>
          </p:nvPr>
        </p:nvSpPr>
        <p:spPr>
          <a:xfrm>
            <a:off x="4965431" y="2259117"/>
            <a:ext cx="6586489" cy="4462357"/>
          </a:xfrm>
        </p:spPr>
        <p:txBody>
          <a:bodyPr>
            <a:normAutofit/>
          </a:bodyPr>
          <a:lstStyle/>
          <a:p>
            <a:pPr marL="0" indent="0" algn="ctr">
              <a:buNone/>
            </a:pPr>
            <a:r>
              <a:rPr lang="en-US" b="1" dirty="0"/>
              <a:t>Skills and Competencies </a:t>
            </a:r>
            <a:r>
              <a:rPr lang="en-US" dirty="0"/>
              <a:t> </a:t>
            </a:r>
          </a:p>
          <a:p>
            <a:pPr marL="0" indent="0">
              <a:buNone/>
            </a:pPr>
            <a:endParaRPr lang="en-US" sz="1700" dirty="0"/>
          </a:p>
          <a:p>
            <a:pPr lvl="1"/>
            <a:r>
              <a:rPr lang="en-US" sz="2000" b="1" dirty="0"/>
              <a:t>APSE/CESP   </a:t>
            </a:r>
            <a:r>
              <a:rPr lang="en-US" sz="2000" b="1" dirty="0">
                <a:hlinkClick r:id="rId5"/>
              </a:rPr>
              <a:t>https://vimeo.com/226478025</a:t>
            </a:r>
            <a:endParaRPr lang="en-US" sz="2000" b="1" dirty="0"/>
          </a:p>
          <a:p>
            <a:pPr lvl="1"/>
            <a:r>
              <a:rPr lang="en-US" sz="2000" b="1" dirty="0"/>
              <a:t>ACRE </a:t>
            </a:r>
            <a:r>
              <a:rPr lang="en-US" sz="2000" b="1" dirty="0">
                <a:hlinkClick r:id="rId6"/>
              </a:rPr>
              <a:t>http://www.acreducators.org/competencies</a:t>
            </a:r>
            <a:endParaRPr lang="en-US" sz="2000" b="1" dirty="0"/>
          </a:p>
          <a:p>
            <a:pPr lvl="1"/>
            <a:r>
              <a:rPr lang="en-US" sz="2000" b="1" dirty="0"/>
              <a:t>ODEP Customized Employment  </a:t>
            </a:r>
            <a:r>
              <a:rPr lang="en-US" sz="2000" b="1" dirty="0">
                <a:hlinkClick r:id="rId7"/>
              </a:rPr>
              <a:t>https://www.dol.gov/odep/pdf/2011cecm.pdf</a:t>
            </a:r>
            <a:endParaRPr lang="en-US" sz="2000" b="1" dirty="0"/>
          </a:p>
          <a:p>
            <a:pPr lvl="1"/>
            <a:endParaRPr lang="en-US" sz="1700" dirty="0"/>
          </a:p>
          <a:p>
            <a:pPr marL="0" indent="0" algn="ctr">
              <a:buNone/>
            </a:pPr>
            <a:r>
              <a:rPr lang="en-US" b="1" dirty="0"/>
              <a:t>Qualities and Characteristics </a:t>
            </a:r>
          </a:p>
          <a:p>
            <a:pPr marL="0" indent="0" algn="ctr">
              <a:buNone/>
            </a:pPr>
            <a:endParaRPr lang="en-US" sz="2000" b="1" dirty="0"/>
          </a:p>
          <a:p>
            <a:pPr marL="0" indent="0" algn="ctr">
              <a:buNone/>
            </a:pPr>
            <a:r>
              <a:rPr lang="en-US" sz="2000" b="1" dirty="0"/>
              <a:t>Critically important in community work. Should be woven into everything – starting with job descriptions  </a:t>
            </a:r>
          </a:p>
          <a:p>
            <a:pPr marL="685800" lvl="2" indent="0">
              <a:buNone/>
            </a:pPr>
            <a:endParaRPr lang="en-US" b="1" dirty="0"/>
          </a:p>
          <a:p>
            <a:endParaRPr lang="en-US" sz="2000" b="1" dirty="0"/>
          </a:p>
          <a:p>
            <a:endParaRPr lang="en-US" sz="1700" dirty="0"/>
          </a:p>
        </p:txBody>
      </p:sp>
      <p:sp>
        <p:nvSpPr>
          <p:cNvPr id="5" name="Date Placeholder 4">
            <a:extLst>
              <a:ext uri="{FF2B5EF4-FFF2-40B4-BE49-F238E27FC236}">
                <a16:creationId xmlns:a16="http://schemas.microsoft.com/office/drawing/2014/main" id="{F1803040-8C1D-4747-AD32-C6438949CFEA}"/>
              </a:ext>
            </a:extLst>
          </p:cNvPr>
          <p:cNvSpPr>
            <a:spLocks noGrp="1"/>
          </p:cNvSpPr>
          <p:nvPr>
            <p:ph type="dt" sz="half" idx="10"/>
          </p:nvPr>
        </p:nvSpPr>
        <p:spPr>
          <a:xfrm>
            <a:off x="838200" y="6356350"/>
            <a:ext cx="2049855" cy="365125"/>
          </a:xfrm>
        </p:spPr>
        <p:txBody>
          <a:bodyPr>
            <a:normAutofit/>
          </a:bodyPr>
          <a:lstStyle/>
          <a:p>
            <a:pPr>
              <a:spcAft>
                <a:spcPts val="600"/>
              </a:spcAft>
            </a:pPr>
            <a:r>
              <a:rPr lang="en-US">
                <a:solidFill>
                  <a:srgbClr val="FFFFFF"/>
                </a:solidFill>
              </a:rPr>
              <a:t>2/6/18</a:t>
            </a:r>
          </a:p>
        </p:txBody>
      </p:sp>
      <p:sp>
        <p:nvSpPr>
          <p:cNvPr id="6" name="Slide Number Placeholder 5">
            <a:extLst>
              <a:ext uri="{FF2B5EF4-FFF2-40B4-BE49-F238E27FC236}">
                <a16:creationId xmlns:a16="http://schemas.microsoft.com/office/drawing/2014/main" id="{9AA7A44A-0E6E-4CBB-A875-7CB3C7893EE8}"/>
              </a:ext>
            </a:extLst>
          </p:cNvPr>
          <p:cNvSpPr>
            <a:spLocks noGrp="1"/>
          </p:cNvSpPr>
          <p:nvPr>
            <p:ph type="sldNum" sz="quarter" idx="12"/>
          </p:nvPr>
        </p:nvSpPr>
        <p:spPr>
          <a:xfrm>
            <a:off x="10167042" y="6356350"/>
            <a:ext cx="1186758" cy="365125"/>
          </a:xfrm>
        </p:spPr>
        <p:txBody>
          <a:bodyPr>
            <a:normAutofit/>
          </a:bodyPr>
          <a:lstStyle/>
          <a:p>
            <a:pPr>
              <a:spcAft>
                <a:spcPts val="600"/>
              </a:spcAft>
            </a:pPr>
            <a:fld id="{EE088E80-DDED-4E0A-A7AA-A3FE6FA3F075}" type="slidenum">
              <a:rPr lang="en-US" smtClean="0"/>
              <a:pPr>
                <a:spcAft>
                  <a:spcPts val="600"/>
                </a:spcAft>
              </a:pPr>
              <a:t>6</a:t>
            </a:fld>
            <a:endParaRPr lang="en-US"/>
          </a:p>
        </p:txBody>
      </p:sp>
    </p:spTree>
    <p:extLst>
      <p:ext uri="{BB962C8B-B14F-4D97-AF65-F5344CB8AC3E}">
        <p14:creationId xmlns:p14="http://schemas.microsoft.com/office/powerpoint/2010/main" val="379911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a:t>Identifying Staff Qualities and Characteristics</a:t>
            </a:r>
          </a:p>
        </p:txBody>
      </p:sp>
      <p:pic>
        <p:nvPicPr>
          <p:cNvPr id="8" name="Picture 7" descr="A close up of a logo&#10;&#10;Description generated with very high confidence">
            <a:extLst>
              <a:ext uri="{FF2B5EF4-FFF2-40B4-BE49-F238E27FC236}">
                <a16:creationId xmlns:a16="http://schemas.microsoft.com/office/drawing/2014/main" id="{1BD51EC5-A13B-40D9-AFE2-1F4655D036C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84" r="6746"/>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BE8F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66882" y="2438400"/>
            <a:ext cx="7585039" cy="4211171"/>
          </a:xfrm>
        </p:spPr>
        <p:txBody>
          <a:bodyPr numCol="2">
            <a:normAutofit fontScale="70000" lnSpcReduction="20000"/>
          </a:bodyPr>
          <a:lstStyle/>
          <a:p>
            <a:pPr lvl="2"/>
            <a:endParaRPr lang="en-US" b="1" dirty="0"/>
          </a:p>
          <a:p>
            <a:pPr lvl="2"/>
            <a:r>
              <a:rPr lang="en-US" sz="2800" b="1" dirty="0"/>
              <a:t>Community connected</a:t>
            </a:r>
          </a:p>
          <a:p>
            <a:pPr lvl="2"/>
            <a:r>
              <a:rPr lang="en-US" sz="2800" b="1" dirty="0"/>
              <a:t>Great communication skills, especially listening</a:t>
            </a:r>
          </a:p>
          <a:p>
            <a:pPr lvl="2"/>
            <a:r>
              <a:rPr lang="en-US" sz="2800" b="1" dirty="0"/>
              <a:t>Professional appearance and presentation</a:t>
            </a:r>
          </a:p>
          <a:p>
            <a:pPr lvl="2"/>
            <a:r>
              <a:rPr lang="en-US" sz="2800" b="1" dirty="0"/>
              <a:t>Self-directed and organized</a:t>
            </a:r>
          </a:p>
          <a:p>
            <a:pPr lvl="2"/>
            <a:r>
              <a:rPr lang="en-US" sz="2800" b="1" dirty="0"/>
              <a:t>Good decision making skills</a:t>
            </a:r>
          </a:p>
          <a:p>
            <a:pPr lvl="2"/>
            <a:r>
              <a:rPr lang="en-US" sz="2800" b="1" dirty="0"/>
              <a:t>Self starter</a:t>
            </a:r>
          </a:p>
          <a:p>
            <a:pPr lvl="2"/>
            <a:r>
              <a:rPr lang="en-US" sz="2800" b="1" dirty="0"/>
              <a:t>Problem solver</a:t>
            </a:r>
          </a:p>
          <a:p>
            <a:pPr lvl="2"/>
            <a:endParaRPr lang="en-US" sz="2800" b="1" dirty="0"/>
          </a:p>
          <a:p>
            <a:pPr lvl="2"/>
            <a:endParaRPr lang="en-US" sz="2800" b="1" dirty="0"/>
          </a:p>
          <a:p>
            <a:pPr lvl="2"/>
            <a:endParaRPr lang="en-US" sz="2800" b="1" dirty="0"/>
          </a:p>
          <a:p>
            <a:pPr lvl="2"/>
            <a:r>
              <a:rPr lang="en-US" sz="2800" b="1" dirty="0"/>
              <a:t>Negotiator</a:t>
            </a:r>
          </a:p>
          <a:p>
            <a:pPr lvl="2"/>
            <a:r>
              <a:rPr lang="en-US" sz="2800" b="1" dirty="0"/>
              <a:t>Crisis management skills </a:t>
            </a:r>
          </a:p>
          <a:p>
            <a:pPr lvl="2"/>
            <a:r>
              <a:rPr lang="en-US" sz="2800" b="1" dirty="0"/>
              <a:t>Innovative</a:t>
            </a:r>
          </a:p>
          <a:p>
            <a:pPr lvl="2"/>
            <a:r>
              <a:rPr lang="en-US" sz="2800" b="1" dirty="0"/>
              <a:t>Strong personal work ethic</a:t>
            </a:r>
          </a:p>
          <a:p>
            <a:pPr lvl="2" hangingPunct="0"/>
            <a:r>
              <a:rPr lang="en-US" sz="2800" b="1" dirty="0"/>
              <a:t>Committed advocate</a:t>
            </a:r>
          </a:p>
          <a:p>
            <a:pPr lvl="2" hangingPunct="0"/>
            <a:r>
              <a:rPr lang="en-US" sz="2800" b="1" dirty="0"/>
              <a:t> Use of “teachable moments”</a:t>
            </a:r>
          </a:p>
          <a:p>
            <a:pPr lvl="2" hangingPunct="0"/>
            <a:r>
              <a:rPr lang="en-US" sz="2800" b="1" dirty="0"/>
              <a:t>Understanding of how to provide support from “behind the scenes”</a:t>
            </a:r>
          </a:p>
          <a:p>
            <a:pPr lvl="2"/>
            <a:endParaRPr lang="en-US" sz="1600" b="1" dirty="0"/>
          </a:p>
        </p:txBody>
      </p:sp>
      <p:sp>
        <p:nvSpPr>
          <p:cNvPr id="4" name="Slide Number Placeholder 3"/>
          <p:cNvSpPr>
            <a:spLocks noGrp="1"/>
          </p:cNvSpPr>
          <p:nvPr>
            <p:ph type="sldNum" sz="quarter" idx="12"/>
          </p:nvPr>
        </p:nvSpPr>
        <p:spPr>
          <a:xfrm>
            <a:off x="10167042" y="6356350"/>
            <a:ext cx="1186758" cy="365125"/>
          </a:xfrm>
        </p:spPr>
        <p:txBody>
          <a:bodyPr>
            <a:normAutofit/>
          </a:bodyPr>
          <a:lstStyle/>
          <a:p>
            <a:pPr>
              <a:spcAft>
                <a:spcPts val="600"/>
              </a:spcAft>
            </a:pPr>
            <a:fld id="{D57F1E4F-1CFF-5643-939E-02111984F565}" type="slidenum">
              <a:rPr lang="en-US"/>
              <a:pPr>
                <a:spcAft>
                  <a:spcPts val="600"/>
                </a:spcAft>
              </a:pPr>
              <a:t>7</a:t>
            </a:fld>
            <a:endParaRPr lang="en-US"/>
          </a:p>
        </p:txBody>
      </p:sp>
    </p:spTree>
    <p:extLst>
      <p:ext uri="{BB962C8B-B14F-4D97-AF65-F5344CB8AC3E}">
        <p14:creationId xmlns:p14="http://schemas.microsoft.com/office/powerpoint/2010/main" val="37120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87F31AFC-C11F-4B87-B8AF-CC17763843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5141" y="1044897"/>
            <a:ext cx="6739513" cy="4768205"/>
          </a:xfrm>
          <a:prstGeom prst="rect">
            <a:avLst/>
          </a:prstGeom>
        </p:spPr>
      </p:pic>
      <p:sp>
        <p:nvSpPr>
          <p:cNvPr id="3" name="Content Placeholder 2">
            <a:extLst>
              <a:ext uri="{FF2B5EF4-FFF2-40B4-BE49-F238E27FC236}">
                <a16:creationId xmlns:a16="http://schemas.microsoft.com/office/drawing/2014/main" id="{45404379-5B90-4526-9B4B-0E265BD35D9D}"/>
              </a:ext>
            </a:extLst>
          </p:cNvPr>
          <p:cNvSpPr>
            <a:spLocks noGrp="1"/>
          </p:cNvSpPr>
          <p:nvPr>
            <p:ph idx="1"/>
          </p:nvPr>
        </p:nvSpPr>
        <p:spPr>
          <a:xfrm>
            <a:off x="8471423" y="1044897"/>
            <a:ext cx="3256120" cy="5522817"/>
          </a:xfrm>
        </p:spPr>
        <p:txBody>
          <a:bodyPr>
            <a:normAutofit fontScale="47500" lnSpcReduction="20000"/>
          </a:bodyPr>
          <a:lstStyle/>
          <a:p>
            <a:endParaRPr lang="en-US" sz="1800" dirty="0"/>
          </a:p>
          <a:p>
            <a:endParaRPr lang="en-US" sz="1800" dirty="0"/>
          </a:p>
          <a:p>
            <a:endParaRPr lang="en-US" sz="2200" dirty="0"/>
          </a:p>
          <a:p>
            <a:r>
              <a:rPr lang="en-US" sz="5100" b="1" dirty="0"/>
              <a:t>Include mission and values </a:t>
            </a:r>
          </a:p>
          <a:p>
            <a:pPr marL="0" indent="0">
              <a:buNone/>
            </a:pPr>
            <a:endParaRPr lang="en-US" sz="5100" b="1" dirty="0"/>
          </a:p>
          <a:p>
            <a:endParaRPr lang="en-US" sz="5100" b="1" dirty="0"/>
          </a:p>
          <a:p>
            <a:r>
              <a:rPr lang="en-US" sz="5100" b="1" dirty="0"/>
              <a:t>Write job summary  – using words that reflect duties &amp; values</a:t>
            </a:r>
          </a:p>
          <a:p>
            <a:endParaRPr lang="en-US" sz="5100" b="1" dirty="0"/>
          </a:p>
          <a:p>
            <a:r>
              <a:rPr lang="en-US" sz="5100" b="1" dirty="0"/>
              <a:t>Highlight work in the community </a:t>
            </a:r>
          </a:p>
          <a:p>
            <a:endParaRPr lang="en-US" sz="5100" b="1" dirty="0"/>
          </a:p>
          <a:p>
            <a:r>
              <a:rPr lang="en-US" sz="5100" b="1" dirty="0"/>
              <a:t>Stipulate need for good teamwork &amp;  flexibility</a:t>
            </a:r>
            <a:endParaRPr lang="en-US" sz="1800" dirty="0"/>
          </a:p>
          <a:p>
            <a:endParaRPr lang="en-US" sz="1800" dirty="0"/>
          </a:p>
          <a:p>
            <a:endParaRPr lang="en-US" sz="1800" dirty="0"/>
          </a:p>
          <a:p>
            <a:endParaRPr lang="en-US" sz="1800" dirty="0"/>
          </a:p>
        </p:txBody>
      </p:sp>
      <p:sp>
        <p:nvSpPr>
          <p:cNvPr id="13" name="Freeform: Shape 8">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315905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F347F5-01AC-42DA-B505-B0FEC0622D79}"/>
              </a:ext>
            </a:extLst>
          </p:cNvPr>
          <p:cNvSpPr>
            <a:spLocks noGrp="1"/>
          </p:cNvSpPr>
          <p:nvPr>
            <p:ph type="title"/>
          </p:nvPr>
        </p:nvSpPr>
        <p:spPr>
          <a:xfrm>
            <a:off x="863029" y="1012004"/>
            <a:ext cx="3416158" cy="4795408"/>
          </a:xfrm>
        </p:spPr>
        <p:txBody>
          <a:bodyPr>
            <a:normAutofit/>
          </a:bodyPr>
          <a:lstStyle/>
          <a:p>
            <a:r>
              <a:rPr lang="en-US" b="1">
                <a:solidFill>
                  <a:srgbClr val="FFFFFF"/>
                </a:solidFill>
              </a:rPr>
              <a:t>Sample from Job Description</a:t>
            </a:r>
            <a:br>
              <a:rPr lang="en-US" b="1">
                <a:solidFill>
                  <a:srgbClr val="FFFFFF"/>
                </a:solidFill>
              </a:rPr>
            </a:br>
            <a:r>
              <a:rPr lang="en-US" b="1">
                <a:solidFill>
                  <a:srgbClr val="FFFFFF"/>
                </a:solidFill>
              </a:rPr>
              <a:t>Job Summary </a:t>
            </a:r>
            <a:br>
              <a:rPr lang="en-US" b="1">
                <a:solidFill>
                  <a:srgbClr val="FFFFFF"/>
                </a:solidFill>
              </a:rPr>
            </a:br>
            <a:r>
              <a:rPr lang="en-US" b="1">
                <a:solidFill>
                  <a:srgbClr val="FFFFFF"/>
                </a:solidFill>
              </a:rPr>
              <a:t> </a:t>
            </a:r>
          </a:p>
        </p:txBody>
      </p:sp>
      <p:graphicFrame>
        <p:nvGraphicFramePr>
          <p:cNvPr id="5" name="Content Placeholder 2">
            <a:extLst>
              <a:ext uri="{FF2B5EF4-FFF2-40B4-BE49-F238E27FC236}">
                <a16:creationId xmlns:a16="http://schemas.microsoft.com/office/drawing/2014/main" id="{552CCB4B-D07F-4228-9249-E018291CF014}"/>
              </a:ext>
            </a:extLst>
          </p:cNvPr>
          <p:cNvGraphicFramePr>
            <a:graphicFrameLocks noGrp="1"/>
          </p:cNvGraphicFramePr>
          <p:nvPr>
            <p:ph idx="1"/>
            <p:extLst>
              <p:ext uri="{D42A27DB-BD31-4B8C-83A1-F6EECF244321}">
                <p14:modId xmlns:p14="http://schemas.microsoft.com/office/powerpoint/2010/main" val="11036738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708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2810</Words>
  <Application>Microsoft Office PowerPoint</Application>
  <PresentationFormat>Widescreen</PresentationFormat>
  <Paragraphs>463</Paragraphs>
  <Slides>42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Times New Roman</vt:lpstr>
      <vt:lpstr>Wingdings</vt:lpstr>
      <vt:lpstr>Wingdings 2</vt:lpstr>
      <vt:lpstr>Office Theme</vt:lpstr>
      <vt:lpstr>Staff Development and Support </vt:lpstr>
      <vt:lpstr> </vt:lpstr>
      <vt:lpstr>Reframing Staff as Change Agents</vt:lpstr>
      <vt:lpstr>Determining Staffing Needs </vt:lpstr>
      <vt:lpstr>Staff Recruitment That Works!</vt:lpstr>
      <vt:lpstr>    Deciding What You Need in Staff </vt:lpstr>
      <vt:lpstr>Identifying Staff Qualities and Characteristics</vt:lpstr>
      <vt:lpstr>PowerPoint Presentation</vt:lpstr>
      <vt:lpstr>Sample from Job Description Job Summary   </vt:lpstr>
      <vt:lpstr> Recruitment Writing a job posting that attracts the right people </vt:lpstr>
      <vt:lpstr>Sample Recruitment Advertisement</vt:lpstr>
      <vt:lpstr>Marketing and Messaging</vt:lpstr>
      <vt:lpstr>Modes and Methods</vt:lpstr>
      <vt:lpstr>  Sample Interview Questions:    </vt:lpstr>
      <vt:lpstr>Recruitment Data and Trends </vt:lpstr>
      <vt:lpstr>Staff Training and Development  </vt:lpstr>
      <vt:lpstr>Staff as Messengers</vt:lpstr>
      <vt:lpstr>Staff as Role Models</vt:lpstr>
      <vt:lpstr>Teaching and Training in Natural Environments</vt:lpstr>
      <vt:lpstr>Learn to “Teach from Behind”</vt:lpstr>
      <vt:lpstr>Learn to See the Total Person</vt:lpstr>
      <vt:lpstr>Staff Training</vt:lpstr>
      <vt:lpstr>Training Availability </vt:lpstr>
      <vt:lpstr>PowerPoint Presentation</vt:lpstr>
      <vt:lpstr>Good Managers ……</vt:lpstr>
      <vt:lpstr>Provide Support in the Field </vt:lpstr>
      <vt:lpstr>Building Capacity for Internal Staff Training</vt:lpstr>
      <vt:lpstr>Train-the-Trainer  &amp; Mentorship </vt:lpstr>
      <vt:lpstr>PowerPoint Presentation</vt:lpstr>
      <vt:lpstr>Supporting Staff </vt:lpstr>
      <vt:lpstr>Maximizing Staff Meetings </vt:lpstr>
      <vt:lpstr>Linking Performance to Competencies</vt:lpstr>
      <vt:lpstr>Accessing Training Effectiveness Through Observations</vt:lpstr>
      <vt:lpstr> Teamwork Cooperative or coordinated effort on the part of a group of persons acting together as a team or in the interests of a common cause  </vt:lpstr>
      <vt:lpstr>Team Member Characteristics </vt:lpstr>
      <vt:lpstr>Supporting Teams </vt:lpstr>
      <vt:lpstr>Summary </vt:lpstr>
      <vt:lpstr>Group Discussion 1</vt:lpstr>
      <vt:lpstr>Group Discussion 2</vt:lpstr>
      <vt:lpstr>Group Discussion 3</vt:lpstr>
      <vt:lpstr>Group Discussion 4</vt:lpstr>
      <vt:lpstr>Group Discussion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Development and Support</dc:title>
  <dc:creator>Sara Sasnett</dc:creator>
  <cp:lastModifiedBy>Teri Blankenship</cp:lastModifiedBy>
  <cp:revision>8</cp:revision>
  <dcterms:created xsi:type="dcterms:W3CDTF">2020-03-02T18:59:04Z</dcterms:created>
  <dcterms:modified xsi:type="dcterms:W3CDTF">2020-03-12T01:49:02Z</dcterms:modified>
</cp:coreProperties>
</file>